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2.bin" ContentType="application/vnd.openxmlformats-officedocument.oleObject"/>
  <Override PartName="/ppt/activeX/activeX2.xml" ContentType="application/vnd.ms-office.activeX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3.bin" ContentType="application/vnd.openxmlformats-officedocument.oleObject"/>
  <Override PartName="/ppt/notesSlides/notesSlide20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6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embeddings/oleObject7.bin" ContentType="application/vnd.openxmlformats-officedocument.oleObject"/>
  <Override PartName="/ppt/notesSlides/notesSlide32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embeddings/oleObject11.bin" ContentType="application/vnd.openxmlformats-officedocument.oleObject"/>
  <Override PartName="/ppt/notesSlides/notesSlide35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embeddings/oleObject14.bin" ContentType="application/vnd.openxmlformats-officedocument.oleObject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embeddings/oleObject15.bin" ContentType="application/vnd.openxmlformats-officedocument.oleObject"/>
  <Override PartName="/ppt/notesSlides/notesSlide43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44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activeX/activeX3.xml" ContentType="application/vnd.ms-office.activeX+xml"/>
  <Override PartName="/ppt/notesSlides/notesSlide48.xml" ContentType="application/vnd.openxmlformats-officedocument.presentationml.notesSlide+xml"/>
  <Override PartName="/ppt/activeX/activeX4.xml" ContentType="application/vnd.ms-office.activeX+xml"/>
  <Override PartName="/ppt/notesSlides/notesSlide49.xml" ContentType="application/vnd.openxmlformats-officedocument.presentationml.notesSlide+xml"/>
  <Override PartName="/ppt/activeX/activeX5.xml" ContentType="application/vnd.ms-office.activeX+xml"/>
  <Override PartName="/ppt/notesSlides/notesSlide50.xml" ContentType="application/vnd.openxmlformats-officedocument.presentationml.notesSlide+xml"/>
  <Override PartName="/ppt/activeX/activeX6.xml" ContentType="application/vnd.ms-office.activeX+xml"/>
  <Override PartName="/ppt/notesSlides/notesSlide51.xml" ContentType="application/vnd.openxmlformats-officedocument.presentationml.notesSlide+xml"/>
  <Override PartName="/ppt/activeX/activeX7.xml" ContentType="application/vnd.ms-office.activeX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61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2" r:id="rId14"/>
    <p:sldMasterId id="2147483663" r:id="rId15"/>
    <p:sldMasterId id="2147483828" r:id="rId16"/>
    <p:sldMasterId id="2147483852" r:id="rId17"/>
    <p:sldMasterId id="2147483876" r:id="rId18"/>
    <p:sldMasterId id="2147483888" r:id="rId19"/>
    <p:sldMasterId id="2147483900" r:id="rId20"/>
    <p:sldMasterId id="2147483912" r:id="rId21"/>
  </p:sldMasterIdLst>
  <p:notesMasterIdLst>
    <p:notesMasterId r:id="rId92"/>
  </p:notesMasterIdLst>
  <p:sldIdLst>
    <p:sldId id="284" r:id="rId22"/>
    <p:sldId id="314" r:id="rId23"/>
    <p:sldId id="273" r:id="rId24"/>
    <p:sldId id="275" r:id="rId25"/>
    <p:sldId id="276" r:id="rId26"/>
    <p:sldId id="281" r:id="rId27"/>
    <p:sldId id="283" r:id="rId28"/>
    <p:sldId id="287" r:id="rId29"/>
    <p:sldId id="290" r:id="rId30"/>
    <p:sldId id="291" r:id="rId31"/>
    <p:sldId id="294" r:id="rId32"/>
    <p:sldId id="295" r:id="rId33"/>
    <p:sldId id="296" r:id="rId34"/>
    <p:sldId id="372" r:id="rId35"/>
    <p:sldId id="298" r:id="rId36"/>
    <p:sldId id="304" r:id="rId37"/>
    <p:sldId id="305" r:id="rId38"/>
    <p:sldId id="306" r:id="rId39"/>
    <p:sldId id="307" r:id="rId40"/>
    <p:sldId id="365" r:id="rId41"/>
    <p:sldId id="308" r:id="rId42"/>
    <p:sldId id="316" r:id="rId43"/>
    <p:sldId id="317" r:id="rId44"/>
    <p:sldId id="376" r:id="rId45"/>
    <p:sldId id="373" r:id="rId46"/>
    <p:sldId id="377" r:id="rId47"/>
    <p:sldId id="374" r:id="rId48"/>
    <p:sldId id="375" r:id="rId49"/>
    <p:sldId id="318" r:id="rId50"/>
    <p:sldId id="312" r:id="rId51"/>
    <p:sldId id="313" r:id="rId52"/>
    <p:sldId id="319" r:id="rId53"/>
    <p:sldId id="320" r:id="rId54"/>
    <p:sldId id="321" r:id="rId55"/>
    <p:sldId id="322" r:id="rId56"/>
    <p:sldId id="323" r:id="rId57"/>
    <p:sldId id="324" r:id="rId58"/>
    <p:sldId id="328" r:id="rId59"/>
    <p:sldId id="329" r:id="rId60"/>
    <p:sldId id="330" r:id="rId61"/>
    <p:sldId id="331" r:id="rId62"/>
    <p:sldId id="333" r:id="rId63"/>
    <p:sldId id="334" r:id="rId64"/>
    <p:sldId id="335" r:id="rId65"/>
    <p:sldId id="367" r:id="rId66"/>
    <p:sldId id="336" r:id="rId67"/>
    <p:sldId id="337" r:id="rId68"/>
    <p:sldId id="338" r:id="rId69"/>
    <p:sldId id="342" r:id="rId70"/>
    <p:sldId id="345" r:id="rId71"/>
    <p:sldId id="346" r:id="rId72"/>
    <p:sldId id="347" r:id="rId73"/>
    <p:sldId id="378" r:id="rId74"/>
    <p:sldId id="379" r:id="rId75"/>
    <p:sldId id="380" r:id="rId76"/>
    <p:sldId id="381" r:id="rId77"/>
    <p:sldId id="348" r:id="rId78"/>
    <p:sldId id="349" r:id="rId79"/>
    <p:sldId id="350" r:id="rId80"/>
    <p:sldId id="351" r:id="rId81"/>
    <p:sldId id="352" r:id="rId82"/>
    <p:sldId id="353" r:id="rId83"/>
    <p:sldId id="354" r:id="rId84"/>
    <p:sldId id="361" r:id="rId85"/>
    <p:sldId id="362" r:id="rId86"/>
    <p:sldId id="363" r:id="rId87"/>
    <p:sldId id="364" r:id="rId88"/>
    <p:sldId id="371" r:id="rId89"/>
    <p:sldId id="355" r:id="rId90"/>
    <p:sldId id="356" r:id="rId9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1104">
          <p15:clr>
            <a:srgbClr val="A4A3A4"/>
          </p15:clr>
        </p15:guide>
        <p15:guide id="3" pos="288">
          <p15:clr>
            <a:srgbClr val="A4A3A4"/>
          </p15:clr>
        </p15:guide>
        <p15:guide id="4" pos="1152">
          <p15:clr>
            <a:srgbClr val="A4A3A4"/>
          </p15:clr>
        </p15:guide>
        <p15:guide id="5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C1"/>
    <a:srgbClr val="526FDE"/>
    <a:srgbClr val="7C2878"/>
    <a:srgbClr val="8D007F"/>
    <a:srgbClr val="D6000E"/>
    <a:srgbClr val="FF0000"/>
    <a:srgbClr val="476FAC"/>
    <a:srgbClr val="48A4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95" autoAdjust="0"/>
  </p:normalViewPr>
  <p:slideViewPr>
    <p:cSldViewPr>
      <p:cViewPr varScale="1">
        <p:scale>
          <a:sx n="86" d="100"/>
          <a:sy n="86" d="100"/>
        </p:scale>
        <p:origin x="1524" y="84"/>
      </p:cViewPr>
      <p:guideLst>
        <p:guide orient="horz" pos="720"/>
        <p:guide orient="horz" pos="1104"/>
        <p:guide pos="288"/>
        <p:guide pos="1152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5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84" Type="http://schemas.openxmlformats.org/officeDocument/2006/relationships/slide" Target="slides/slide63.xml"/><Relationship Id="rId89" Type="http://schemas.openxmlformats.org/officeDocument/2006/relationships/slide" Target="slides/slide68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74" Type="http://schemas.openxmlformats.org/officeDocument/2006/relationships/slide" Target="slides/slide53.xml"/><Relationship Id="rId79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9.xml"/><Relationship Id="rId95" Type="http://schemas.openxmlformats.org/officeDocument/2006/relationships/theme" Target="theme/theme1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slide" Target="slides/slide59.xml"/><Relationship Id="rId85" Type="http://schemas.openxmlformats.org/officeDocument/2006/relationships/slide" Target="slides/slide64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83" Type="http://schemas.openxmlformats.org/officeDocument/2006/relationships/slide" Target="slides/slide62.xml"/><Relationship Id="rId88" Type="http://schemas.openxmlformats.org/officeDocument/2006/relationships/slide" Target="slides/slide67.xml"/><Relationship Id="rId91" Type="http://schemas.openxmlformats.org/officeDocument/2006/relationships/slide" Target="slides/slide7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81" Type="http://schemas.openxmlformats.org/officeDocument/2006/relationships/slide" Target="slides/slide60.xml"/><Relationship Id="rId86" Type="http://schemas.openxmlformats.org/officeDocument/2006/relationships/slide" Target="slides/slide65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8.xml"/><Relationship Id="rId34" Type="http://schemas.openxmlformats.org/officeDocument/2006/relationships/slide" Target="slides/slide13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76" Type="http://schemas.openxmlformats.org/officeDocument/2006/relationships/slide" Target="slides/slide5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8.xml"/><Relationship Id="rId24" Type="http://schemas.openxmlformats.org/officeDocument/2006/relationships/slide" Target="slides/slide3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66" Type="http://schemas.openxmlformats.org/officeDocument/2006/relationships/slide" Target="slides/slide45.xml"/><Relationship Id="rId87" Type="http://schemas.openxmlformats.org/officeDocument/2006/relationships/slide" Target="slides/slide66.xml"/><Relationship Id="rId61" Type="http://schemas.openxmlformats.org/officeDocument/2006/relationships/slide" Target="slides/slide40.xml"/><Relationship Id="rId82" Type="http://schemas.openxmlformats.org/officeDocument/2006/relationships/slide" Target="slides/slide6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56" Type="http://schemas.openxmlformats.org/officeDocument/2006/relationships/slide" Target="slides/slide35.xml"/><Relationship Id="rId77" Type="http://schemas.openxmlformats.org/officeDocument/2006/relationships/slide" Target="slides/slide56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 smtClean="0"/>
            </a:lvl1pPr>
          </a:lstStyle>
          <a:p>
            <a:pPr>
              <a:defRPr/>
            </a:pPr>
            <a:fld id="{AF51B6DB-016A-4739-AC26-6A5C3F8671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ADCEB4E-CB1D-42C4-A78F-888B16E6EA8B}" type="slidenum">
              <a:rPr lang="en-US" altLang="en-US" sz="1200" baseline="0"/>
              <a:pPr/>
              <a:t>3</a:t>
            </a:fld>
            <a:endParaRPr lang="en-US" altLang="en-US" sz="1200" baseline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2D935C4-815B-4242-BA44-018DEDD0A0BE}" type="slidenum">
              <a:rPr lang="en-US" altLang="en-US" sz="1200" baseline="0"/>
              <a:pPr/>
              <a:t>12</a:t>
            </a:fld>
            <a:endParaRPr lang="en-US" altLang="en-US" sz="1200" baseline="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1FFD574-44CD-49ED-AA72-E230BCB35767}" type="slidenum">
              <a:rPr lang="en-US" altLang="en-US" sz="1200" baseline="0"/>
              <a:pPr/>
              <a:t>13</a:t>
            </a:fld>
            <a:endParaRPr lang="en-US" altLang="en-US" sz="1200" baseline="0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AC27AE8-C07F-442C-81E2-817397C7A80A}" type="slidenum">
              <a:rPr lang="en-US" altLang="en-US" sz="1200" baseline="0"/>
              <a:pPr/>
              <a:t>15</a:t>
            </a:fld>
            <a:endParaRPr lang="en-US" altLang="en-US" sz="1200" baseline="0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ADBB475-4E20-426A-B93A-24322C200BAB}" type="slidenum">
              <a:rPr lang="en-US" altLang="en-US" sz="1200" baseline="0"/>
              <a:pPr/>
              <a:t>16</a:t>
            </a:fld>
            <a:endParaRPr lang="en-US" altLang="en-US" sz="1200" baseline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7988415-99B4-46FF-9247-78A66E836332}" type="slidenum">
              <a:rPr lang="en-US" altLang="en-US" sz="1200" baseline="0"/>
              <a:pPr/>
              <a:t>17</a:t>
            </a:fld>
            <a:endParaRPr lang="en-US" altLang="en-US" sz="1200" baseline="0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16C65BD-1704-43C1-80A8-86A698260E28}" type="slidenum">
              <a:rPr lang="en-US" altLang="en-US" sz="1200" baseline="0"/>
              <a:pPr/>
              <a:t>18</a:t>
            </a:fld>
            <a:endParaRPr lang="en-US" altLang="en-US" sz="1200" baseline="0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E4EDA18-2343-4C81-9DFF-38BA6B396D1B}" type="slidenum">
              <a:rPr lang="en-US" altLang="en-US" sz="1200" baseline="0"/>
              <a:pPr/>
              <a:t>19</a:t>
            </a:fld>
            <a:endParaRPr lang="en-US" altLang="en-US" sz="1200" baseline="0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0BC270B-9125-42B6-B007-23FB7A005F61}" type="slidenum">
              <a:rPr lang="en-US" altLang="en-US" sz="1200" baseline="0"/>
              <a:pPr/>
              <a:t>21</a:t>
            </a:fld>
            <a:endParaRPr lang="en-US" altLang="en-US" sz="1200" baseline="0"/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9427A03-AA4F-4AEA-84FD-B3EE318DBD05}" type="slidenum">
              <a:rPr lang="en-US" altLang="en-US" sz="1200" baseline="0"/>
              <a:pPr/>
              <a:t>22</a:t>
            </a:fld>
            <a:endParaRPr lang="en-US" altLang="en-US" sz="1200" baseline="0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766802D-0085-4DA1-8E22-1D6D4E64F1B4}" type="slidenum">
              <a:rPr lang="en-US" altLang="en-US" sz="1200" baseline="0"/>
              <a:pPr/>
              <a:t>23</a:t>
            </a:fld>
            <a:endParaRPr lang="en-US" altLang="en-US" sz="1200" baseline="0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539CC08-3FE1-4602-B90D-80EF6FBE7591}" type="slidenum">
              <a:rPr lang="en-US" altLang="en-US" sz="1200" baseline="0"/>
              <a:pPr/>
              <a:t>4</a:t>
            </a:fld>
            <a:endParaRPr lang="en-US" altLang="en-US" sz="1200" baseline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67B98E-E54A-46CB-9A79-F7B341949B8B}" type="slidenum">
              <a:rPr lang="en-US" altLang="en-US" sz="1200" baseline="0"/>
              <a:pPr/>
              <a:t>29</a:t>
            </a:fld>
            <a:endParaRPr lang="en-US" altLang="en-US" sz="1200" baseline="0"/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[3(413) + 305 + 891] – [3(413) + 347 + 891] = –42 kJ</a:t>
            </a:r>
          </a:p>
          <a:p>
            <a:pPr eaLnBrk="1" hangingPunct="1"/>
            <a:r>
              <a:rPr lang="el-GR" altLang="en-US" smtClean="0"/>
              <a:t>Δ</a:t>
            </a:r>
            <a:r>
              <a:rPr lang="en-US" altLang="en-US" i="1" smtClean="0"/>
              <a:t>H</a:t>
            </a:r>
            <a:r>
              <a:rPr lang="en-US" altLang="en-US" smtClean="0"/>
              <a:t> = –42 kJ</a:t>
            </a:r>
            <a:endParaRPr lang="el-GR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D084231-1F16-440B-BD7C-75ED0FE0CD46}" type="slidenum">
              <a:rPr lang="en-US" altLang="en-US" sz="1200" baseline="0"/>
              <a:pPr/>
              <a:t>30</a:t>
            </a:fld>
            <a:endParaRPr lang="en-US" altLang="en-US" sz="1200" baseline="0"/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2BC5DEA-7AA1-4E80-B24E-95DF5D9FEC4A}" type="slidenum">
              <a:rPr lang="en-US" altLang="en-US" sz="1200" baseline="0"/>
              <a:pPr/>
              <a:t>31</a:t>
            </a:fld>
            <a:endParaRPr lang="en-US" altLang="en-US" sz="1200" baseline="0"/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D84A4B6-0A96-446B-B937-9DD5EA47DBBD}" type="slidenum">
              <a:rPr lang="en-US" altLang="en-US" sz="1200" baseline="0"/>
              <a:pPr/>
              <a:t>32</a:t>
            </a:fld>
            <a:endParaRPr lang="en-US" altLang="en-US" sz="1200" baseline="0"/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C149140-E086-4C08-AE19-A18188DD2518}" type="slidenum">
              <a:rPr lang="en-US" altLang="en-US" sz="1200" baseline="0"/>
              <a:pPr/>
              <a:t>33</a:t>
            </a:fld>
            <a:endParaRPr lang="en-US" altLang="en-US" sz="1200" baseline="0"/>
          </a:p>
        </p:txBody>
      </p:sp>
      <p:sp>
        <p:nvSpPr>
          <p:cNvPr id="1290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FE98799-E8B0-41E9-A228-C15CFA5C4F2B}" type="slidenum">
              <a:rPr lang="en-US" altLang="en-US" sz="1200" baseline="0"/>
              <a:pPr/>
              <a:t>34</a:t>
            </a:fld>
            <a:endParaRPr lang="en-US" altLang="en-US" sz="1200" baseline="0"/>
          </a:p>
        </p:txBody>
      </p:sp>
      <p:sp>
        <p:nvSpPr>
          <p:cNvPr id="1310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A3E22A5-6DF2-4479-8485-A344776375C5}" type="slidenum">
              <a:rPr lang="en-US" altLang="en-US" sz="1200" baseline="0"/>
              <a:pPr/>
              <a:t>35</a:t>
            </a:fld>
            <a:endParaRPr lang="en-US" altLang="en-US" sz="1200" baseline="0"/>
          </a:p>
        </p:txBody>
      </p:sp>
      <p:sp>
        <p:nvSpPr>
          <p:cNvPr id="133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12B9DD5-8430-4061-9582-C6DDFBBFBBBC}" type="slidenum">
              <a:rPr lang="en-US" altLang="en-US" sz="1200" baseline="0"/>
              <a:pPr/>
              <a:t>36</a:t>
            </a:fld>
            <a:endParaRPr lang="en-US" altLang="en-US" sz="1200" baseline="0"/>
          </a:p>
        </p:txBody>
      </p:sp>
      <p:sp>
        <p:nvSpPr>
          <p:cNvPr id="135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15DDEA8-2A7E-4C9C-BA68-78643369FEEF}" type="slidenum">
              <a:rPr lang="en-US" altLang="en-US" sz="1200" baseline="0"/>
              <a:pPr/>
              <a:t>37</a:t>
            </a:fld>
            <a:endParaRPr lang="en-US" altLang="en-US" sz="1200" baseline="0"/>
          </a:p>
        </p:txBody>
      </p:sp>
      <p:sp>
        <p:nvSpPr>
          <p:cNvPr id="137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57CB068-7246-48DD-9F0A-EBAA9F10D7E0}" type="slidenum">
              <a:rPr lang="en-US" altLang="en-US" sz="1200" baseline="0"/>
              <a:pPr/>
              <a:t>38</a:t>
            </a:fld>
            <a:endParaRPr lang="en-US" altLang="en-US" sz="1200" baseline="0"/>
          </a:p>
        </p:txBody>
      </p:sp>
      <p:sp>
        <p:nvSpPr>
          <p:cNvPr id="139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7AF5D2F-711A-42C0-B3D0-9AA79B5E235C}" type="slidenum">
              <a:rPr lang="en-US" altLang="en-US" sz="1200" baseline="0"/>
              <a:pPr/>
              <a:t>5</a:t>
            </a:fld>
            <a:endParaRPr lang="en-US" altLang="en-US" sz="1200" baseline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988BCD8-F397-46BC-AD04-DBB681CD5D7F}" type="slidenum">
              <a:rPr lang="en-US" altLang="en-US" sz="1200" baseline="0"/>
              <a:pPr/>
              <a:t>39</a:t>
            </a:fld>
            <a:endParaRPr lang="en-US" altLang="en-US" sz="1200" baseline="0"/>
          </a:p>
        </p:txBody>
      </p:sp>
      <p:sp>
        <p:nvSpPr>
          <p:cNvPr id="141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9BCF110-996A-4E4A-A69C-AB31786E0983}" type="slidenum">
              <a:rPr lang="en-US" altLang="en-US" sz="1200" baseline="0"/>
              <a:pPr/>
              <a:t>40</a:t>
            </a:fld>
            <a:endParaRPr lang="en-US" altLang="en-US" sz="1200" baseline="0"/>
          </a:p>
        </p:txBody>
      </p:sp>
      <p:sp>
        <p:nvSpPr>
          <p:cNvPr id="143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0B2D59C-C557-489B-A43B-484F1ED84178}" type="slidenum">
              <a:rPr lang="en-US" altLang="en-US" sz="1200" baseline="0"/>
              <a:pPr/>
              <a:t>41</a:t>
            </a:fld>
            <a:endParaRPr lang="en-US" altLang="en-US" sz="1200" baseline="0"/>
          </a:p>
        </p:txBody>
      </p:sp>
      <p:sp>
        <p:nvSpPr>
          <p:cNvPr id="145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77632E3-77D3-401C-8C4B-F6B76A7B06F4}" type="slidenum">
              <a:rPr lang="en-US" altLang="en-US" sz="1200" baseline="0"/>
              <a:pPr/>
              <a:t>42</a:t>
            </a:fld>
            <a:endParaRPr lang="en-US" altLang="en-US" sz="1200" baseline="0"/>
          </a:p>
        </p:txBody>
      </p:sp>
      <p:sp>
        <p:nvSpPr>
          <p:cNvPr id="147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D2EA4B0-1E33-4932-9DB8-41C3F69FB47D}" type="slidenum">
              <a:rPr lang="en-US" altLang="en-US" sz="1200" baseline="0"/>
              <a:pPr/>
              <a:t>43</a:t>
            </a:fld>
            <a:endParaRPr lang="en-US" altLang="en-US" sz="1200" baseline="0"/>
          </a:p>
        </p:txBody>
      </p:sp>
      <p:sp>
        <p:nvSpPr>
          <p:cNvPr id="149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C3D43A0-EDE2-4C9D-9AB6-2CE811601CCE}" type="slidenum">
              <a:rPr lang="en-US" altLang="en-US" sz="1200" baseline="0"/>
              <a:pPr/>
              <a:t>44</a:t>
            </a:fld>
            <a:endParaRPr lang="en-US" altLang="en-US" sz="1200" baseline="0"/>
          </a:p>
        </p:txBody>
      </p:sp>
      <p:sp>
        <p:nvSpPr>
          <p:cNvPr id="151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601E0C7-B715-4FFB-B752-0881DAAB62DB}" type="slidenum">
              <a:rPr lang="en-US" altLang="en-US" sz="1200" baseline="0"/>
              <a:pPr/>
              <a:t>46</a:t>
            </a:fld>
            <a:endParaRPr lang="en-US" altLang="en-US" sz="1200" baseline="0"/>
          </a:p>
        </p:txBody>
      </p:sp>
      <p:sp>
        <p:nvSpPr>
          <p:cNvPr id="154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5FAF700-03F9-4331-90A9-CE33EF63922E}" type="slidenum">
              <a:rPr lang="en-US" altLang="en-US" sz="1200" baseline="0"/>
              <a:pPr/>
              <a:t>47</a:t>
            </a:fld>
            <a:endParaRPr lang="en-US" altLang="en-US" sz="1200" baseline="0"/>
          </a:p>
        </p:txBody>
      </p:sp>
      <p:sp>
        <p:nvSpPr>
          <p:cNvPr id="156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7DD3CDD-E155-4E6F-BB4C-57F2C510D633}" type="slidenum">
              <a:rPr lang="en-US" altLang="en-US" sz="1200" baseline="0"/>
              <a:pPr/>
              <a:t>48</a:t>
            </a:fld>
            <a:endParaRPr lang="en-US" altLang="en-US" sz="1200" baseline="0"/>
          </a:p>
        </p:txBody>
      </p:sp>
      <p:sp>
        <p:nvSpPr>
          <p:cNvPr id="158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9741B02-8F69-4D2A-B33A-267308C0126D}" type="slidenum">
              <a:rPr lang="en-US" altLang="en-US" sz="1200" baseline="0"/>
              <a:pPr/>
              <a:t>49</a:t>
            </a:fld>
            <a:endParaRPr lang="en-US" altLang="en-US" sz="1200" baseline="0"/>
          </a:p>
        </p:txBody>
      </p:sp>
      <p:sp>
        <p:nvSpPr>
          <p:cNvPr id="160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0EFD25A-48DC-47DE-B720-7C4DAB089C74}" type="slidenum">
              <a:rPr lang="en-US" altLang="en-US" sz="1200" baseline="0"/>
              <a:pPr/>
              <a:t>6</a:t>
            </a:fld>
            <a:endParaRPr lang="en-US" altLang="en-US" sz="1200" baseline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3AFE109-287B-4E73-8ED4-A97ABEE42E45}" type="slidenum">
              <a:rPr lang="en-US" altLang="en-US" sz="1200" baseline="0"/>
              <a:pPr/>
              <a:t>50</a:t>
            </a:fld>
            <a:endParaRPr lang="en-US" altLang="en-US" sz="1200" baseline="0"/>
          </a:p>
        </p:txBody>
      </p:sp>
      <p:sp>
        <p:nvSpPr>
          <p:cNvPr id="162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P:  5 – 4 = +1</a:t>
            </a:r>
          </a:p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O: 6 – 7 = -1</a:t>
            </a:r>
          </a:p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Cl: 7 – 7 = 0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DB81F9E-FF0D-4EE1-A6B1-C43C0F130A31}" type="slidenum">
              <a:rPr lang="en-US" altLang="en-US" sz="1200" baseline="0"/>
              <a:pPr/>
              <a:t>51</a:t>
            </a:fld>
            <a:endParaRPr lang="en-US" altLang="en-US" sz="1200" baseline="0"/>
          </a:p>
        </p:txBody>
      </p:sp>
      <p:sp>
        <p:nvSpPr>
          <p:cNvPr id="164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5A44079-5060-474E-8083-E749C8C3EF6C}" type="slidenum">
              <a:rPr lang="en-US" altLang="en-US" sz="1200" baseline="0"/>
              <a:pPr/>
              <a:t>52</a:t>
            </a:fld>
            <a:endParaRPr lang="en-US" altLang="en-US" sz="1200" baseline="0"/>
          </a:p>
        </p:txBody>
      </p:sp>
      <p:sp>
        <p:nvSpPr>
          <p:cNvPr id="166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11F1B89-9F67-42F9-ADE6-A1E0A29DA68B}" type="slidenum">
              <a:rPr lang="en-US" altLang="en-US" sz="1200" baseline="0"/>
              <a:pPr/>
              <a:t>54</a:t>
            </a:fld>
            <a:endParaRPr lang="en-US" altLang="en-US" sz="1200" baseline="0"/>
          </a:p>
        </p:txBody>
      </p:sp>
      <p:sp>
        <p:nvSpPr>
          <p:cNvPr id="169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CFF80C9-EAD5-4431-B311-6B243D7869AB}" type="slidenum">
              <a:rPr lang="en-US" altLang="en-US" sz="1200" baseline="0"/>
              <a:pPr/>
              <a:t>55</a:t>
            </a:fld>
            <a:endParaRPr lang="en-US" altLang="en-US" sz="1200" baseline="0"/>
          </a:p>
        </p:txBody>
      </p:sp>
      <p:sp>
        <p:nvSpPr>
          <p:cNvPr id="172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969C443-EB7D-4BA3-9E75-314A665E46D4}" type="slidenum">
              <a:rPr lang="en-US" altLang="en-US" sz="1200" baseline="0"/>
              <a:pPr/>
              <a:t>56</a:t>
            </a:fld>
            <a:endParaRPr lang="en-US" altLang="en-US" sz="1200" baseline="0"/>
          </a:p>
        </p:txBody>
      </p:sp>
      <p:sp>
        <p:nvSpPr>
          <p:cNvPr id="174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C05DE47-7D3D-4560-B3EB-D094F7042DFC}" type="slidenum">
              <a:rPr lang="en-US" altLang="en-US" sz="1200" baseline="0"/>
              <a:pPr/>
              <a:t>57</a:t>
            </a:fld>
            <a:endParaRPr lang="en-US" altLang="en-US" sz="1200" baseline="0"/>
          </a:p>
        </p:txBody>
      </p:sp>
      <p:sp>
        <p:nvSpPr>
          <p:cNvPr id="176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DB0AFA6-0658-4DB0-A48C-7E9282194F76}" type="slidenum">
              <a:rPr lang="en-US" altLang="en-US" sz="1200" baseline="0"/>
              <a:pPr/>
              <a:t>58</a:t>
            </a:fld>
            <a:endParaRPr lang="en-US" altLang="en-US" sz="1200" baseline="0"/>
          </a:p>
        </p:txBody>
      </p:sp>
      <p:sp>
        <p:nvSpPr>
          <p:cNvPr id="178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338851A-A2F2-489F-A98B-BD27AE860063}" type="slidenum">
              <a:rPr lang="en-US" altLang="en-US" sz="1200" baseline="0"/>
              <a:pPr/>
              <a:t>59</a:t>
            </a:fld>
            <a:endParaRPr lang="en-US" altLang="en-US" sz="1200" baseline="0"/>
          </a:p>
        </p:txBody>
      </p:sp>
      <p:sp>
        <p:nvSpPr>
          <p:cNvPr id="180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6EA0395-ACD9-4CF5-9C33-AD169A76FDA2}" type="slidenum">
              <a:rPr lang="en-US" altLang="en-US" sz="1200" baseline="0"/>
              <a:pPr/>
              <a:t>60</a:t>
            </a:fld>
            <a:endParaRPr lang="en-US" altLang="en-US" sz="1200" baseline="0"/>
          </a:p>
        </p:txBody>
      </p:sp>
      <p:sp>
        <p:nvSpPr>
          <p:cNvPr id="182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76B3056-D2ED-4BDC-B71D-7F613C0347FD}" type="slidenum">
              <a:rPr lang="en-US" altLang="en-US" sz="1200" baseline="0"/>
              <a:pPr/>
              <a:t>7</a:t>
            </a:fld>
            <a:endParaRPr lang="en-US" altLang="en-US" sz="1200" baseline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1A03782-4E58-4F05-9A8D-92673E7AE24A}" type="slidenum">
              <a:rPr lang="en-US" altLang="en-US" sz="1200" baseline="0"/>
              <a:pPr/>
              <a:t>61</a:t>
            </a:fld>
            <a:endParaRPr lang="en-US" altLang="en-US" sz="1200" baseline="0"/>
          </a:p>
        </p:txBody>
      </p:sp>
      <p:sp>
        <p:nvSpPr>
          <p:cNvPr id="184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EE65DBC-B630-4768-BBBF-5FC35B0BFD47}" type="slidenum">
              <a:rPr lang="en-US" altLang="en-US" sz="1200" baseline="0"/>
              <a:pPr/>
              <a:t>62</a:t>
            </a:fld>
            <a:endParaRPr lang="en-US" altLang="en-US" sz="1200" baseline="0"/>
          </a:p>
        </p:txBody>
      </p:sp>
      <p:sp>
        <p:nvSpPr>
          <p:cNvPr id="186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98AFEDC-313B-4889-959B-E298AC154C3E}" type="slidenum">
              <a:rPr lang="en-US" altLang="en-US" sz="1200" baseline="0"/>
              <a:pPr/>
              <a:t>63</a:t>
            </a:fld>
            <a:endParaRPr lang="en-US" altLang="en-US" sz="1200" baseline="0"/>
          </a:p>
        </p:txBody>
      </p:sp>
      <p:sp>
        <p:nvSpPr>
          <p:cNvPr id="188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D737A2F-1248-47E4-8C59-6CBA8366F7DF}" type="slidenum">
              <a:rPr lang="en-US" altLang="en-US" sz="1200" baseline="0"/>
              <a:pPr/>
              <a:t>64</a:t>
            </a:fld>
            <a:endParaRPr lang="en-US" altLang="en-US" sz="1200" baseline="0"/>
          </a:p>
        </p:txBody>
      </p:sp>
      <p:sp>
        <p:nvSpPr>
          <p:cNvPr id="190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3B39BBD-6EE7-4D35-9775-D1100D700779}" type="slidenum">
              <a:rPr lang="en-US" altLang="en-US" sz="1200" baseline="0"/>
              <a:pPr/>
              <a:t>65</a:t>
            </a:fld>
            <a:endParaRPr lang="en-US" altLang="en-US" sz="1200" baseline="0"/>
          </a:p>
        </p:txBody>
      </p:sp>
      <p:sp>
        <p:nvSpPr>
          <p:cNvPr id="192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F937A69-4EBF-4BC5-A005-C1220CB1FDD0}" type="slidenum">
              <a:rPr lang="en-US" altLang="en-US" sz="1200" baseline="0"/>
              <a:pPr/>
              <a:t>66</a:t>
            </a:fld>
            <a:endParaRPr lang="en-US" altLang="en-US" sz="1200" baseline="0"/>
          </a:p>
        </p:txBody>
      </p:sp>
      <p:sp>
        <p:nvSpPr>
          <p:cNvPr id="194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773649C-F865-4F6C-A01C-DED2AB3A3BBC}" type="slidenum">
              <a:rPr lang="en-US" altLang="en-US" sz="1200" baseline="0"/>
              <a:pPr/>
              <a:t>67</a:t>
            </a:fld>
            <a:endParaRPr lang="en-US" altLang="en-US" sz="1200" baseline="0"/>
          </a:p>
        </p:txBody>
      </p:sp>
      <p:sp>
        <p:nvSpPr>
          <p:cNvPr id="196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5D3AF29-5A74-4FB2-A8D1-600539A447C2}" type="slidenum">
              <a:rPr lang="en-US" altLang="en-US" sz="1200" baseline="0"/>
              <a:pPr/>
              <a:t>69</a:t>
            </a:fld>
            <a:endParaRPr lang="en-US" altLang="en-US" sz="1200" baseline="0"/>
          </a:p>
        </p:txBody>
      </p:sp>
      <p:sp>
        <p:nvSpPr>
          <p:cNvPr id="199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HCN – linear, 180</a:t>
            </a:r>
            <a:r>
              <a:rPr lang="en-US" altLang="en-US" baseline="30000" smtClean="0"/>
              <a:t>o</a:t>
            </a:r>
          </a:p>
          <a:p>
            <a:pPr eaLnBrk="1" hangingPunct="1"/>
            <a:r>
              <a:rPr lang="en-US" altLang="en-US" smtClean="0"/>
              <a:t>PH</a:t>
            </a:r>
            <a:r>
              <a:rPr lang="en-US" altLang="en-US" baseline="-25000" smtClean="0"/>
              <a:t>3</a:t>
            </a:r>
            <a:r>
              <a:rPr lang="en-US" altLang="en-US" smtClean="0"/>
              <a:t> – trigonal pyramid, 107</a:t>
            </a:r>
            <a:r>
              <a:rPr lang="en-US" altLang="en-US" baseline="30000" smtClean="0"/>
              <a:t>o</a:t>
            </a:r>
          </a:p>
          <a:p>
            <a:pPr eaLnBrk="1" hangingPunct="1"/>
            <a:r>
              <a:rPr lang="en-US" altLang="en-US" smtClean="0"/>
              <a:t>SF</a:t>
            </a:r>
            <a:r>
              <a:rPr lang="en-US" altLang="en-US" baseline="-25000" smtClean="0"/>
              <a:t>4</a:t>
            </a:r>
            <a:r>
              <a:rPr lang="en-US" altLang="en-US" smtClean="0"/>
              <a:t> – see saw, 90</a:t>
            </a:r>
            <a:r>
              <a:rPr lang="en-US" altLang="en-US" baseline="30000" smtClean="0"/>
              <a:t>o</a:t>
            </a:r>
            <a:r>
              <a:rPr lang="en-US" altLang="en-US" smtClean="0"/>
              <a:t>, 120</a:t>
            </a:r>
            <a:r>
              <a:rPr lang="en-US" altLang="en-US" baseline="30000" smtClean="0"/>
              <a:t>o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1EB7527-93D7-40AD-A389-CA82917B46DF}" type="slidenum">
              <a:rPr lang="en-US" altLang="en-US" sz="1200" baseline="0"/>
              <a:pPr/>
              <a:t>70</a:t>
            </a:fld>
            <a:endParaRPr lang="en-US" altLang="en-US" sz="1200" baseline="0"/>
          </a:p>
        </p:txBody>
      </p:sp>
      <p:sp>
        <p:nvSpPr>
          <p:cNvPr id="201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O</a:t>
            </a:r>
            <a:r>
              <a:rPr lang="en-US" altLang="en-US" baseline="-25000" smtClean="0"/>
              <a:t>3</a:t>
            </a:r>
            <a:r>
              <a:rPr lang="en-US" altLang="en-US" smtClean="0"/>
              <a:t> – bent, 120</a:t>
            </a:r>
            <a:r>
              <a:rPr lang="en-US" altLang="en-US" baseline="30000" smtClean="0"/>
              <a:t>o</a:t>
            </a:r>
          </a:p>
          <a:p>
            <a:pPr eaLnBrk="1" hangingPunct="1"/>
            <a:r>
              <a:rPr lang="en-US" altLang="en-US" smtClean="0"/>
              <a:t>KrF</a:t>
            </a:r>
            <a:r>
              <a:rPr lang="en-US" altLang="en-US" baseline="-25000" smtClean="0"/>
              <a:t>4</a:t>
            </a:r>
            <a:r>
              <a:rPr lang="en-US" altLang="en-US" smtClean="0"/>
              <a:t> – square planar, 90</a:t>
            </a:r>
            <a:r>
              <a:rPr lang="en-US" altLang="en-US" baseline="30000" smtClean="0"/>
              <a:t>o</a:t>
            </a:r>
            <a:r>
              <a:rPr lang="en-US" altLang="en-US" smtClean="0"/>
              <a:t>, 180</a:t>
            </a:r>
            <a:r>
              <a:rPr lang="en-US" altLang="en-US" baseline="30000" smtClean="0"/>
              <a:t>o</a:t>
            </a:r>
          </a:p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3179C04-86D9-4898-B5B5-B96FC90641A1}" type="slidenum">
              <a:rPr lang="en-US" altLang="en-US" sz="1200" baseline="0"/>
              <a:pPr/>
              <a:t>8</a:t>
            </a:fld>
            <a:endParaRPr lang="en-US" altLang="en-US" sz="1200" baseline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5F0A4DA-530F-435A-B421-8C9BCF6F3D71}" type="slidenum">
              <a:rPr lang="en-US" altLang="en-US" sz="1200" baseline="0"/>
              <a:pPr/>
              <a:t>9</a:t>
            </a:fld>
            <a:endParaRPr lang="en-US" altLang="en-US" sz="1200" baseline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A1270C4-57FA-4FA5-B571-330B7BBBE9DD}" type="slidenum">
              <a:rPr lang="en-US" altLang="en-US" sz="1200" baseline="0"/>
              <a:pPr/>
              <a:t>10</a:t>
            </a:fld>
            <a:endParaRPr lang="en-US" altLang="en-US" sz="1200" baseline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en-US" altLang="en-US" smtClean="0"/>
              <a:t>The greater the electronegativity difference between the atoms, the more polar the bond.</a:t>
            </a:r>
          </a:p>
          <a:p>
            <a:pPr marL="228600" indent="-228600" eaLnBrk="1" hangingPunct="1"/>
            <a:endParaRPr lang="en-US" altLang="en-US" smtClean="0"/>
          </a:p>
          <a:p>
            <a:pPr marL="228600" indent="-228600" eaLnBrk="1" hangingPunct="1">
              <a:buFontTx/>
              <a:buAutoNum type="alphaLcParenR"/>
            </a:pPr>
            <a:r>
              <a:rPr lang="en-US" altLang="en-US" smtClean="0"/>
              <a:t>C-F, N-F, O-F</a:t>
            </a:r>
          </a:p>
          <a:p>
            <a:pPr marL="228600" indent="-228600" eaLnBrk="1" hangingPunct="1">
              <a:buFontTx/>
              <a:buAutoNum type="alphaLcParenR"/>
            </a:pPr>
            <a:r>
              <a:rPr lang="en-US" altLang="en-US" smtClean="0"/>
              <a:t>Si-F, C-F, N-O</a:t>
            </a:r>
          </a:p>
          <a:p>
            <a:pPr marL="228600" indent="-228600" eaLnBrk="1" hangingPunct="1">
              <a:buFontTx/>
              <a:buAutoNum type="alphaLcParenR"/>
            </a:pPr>
            <a:r>
              <a:rPr lang="en-US" altLang="en-US" smtClean="0"/>
              <a:t>B-Cl, S-Cl, Cl-Cl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510D5B0-39EB-4A59-94E5-5C9C6772CAA3}" type="slidenum">
              <a:rPr lang="en-US" altLang="en-US" sz="1200" baseline="0"/>
              <a:pPr/>
              <a:t>11</a:t>
            </a:fld>
            <a:endParaRPr lang="en-US" altLang="en-US" sz="1200" baseline="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953000" y="2133600"/>
            <a:ext cx="3505200" cy="838200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0" y="3124200"/>
            <a:ext cx="2886075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20602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C8699-E226-4666-A953-532D843C8E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227947"/>
      </p:ext>
    </p:extLst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AF938-4160-47E9-80C7-DCB46473F8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321253"/>
      </p:ext>
    </p:extLst>
  </p:cSld>
  <p:clrMapOvr>
    <a:masterClrMapping/>
  </p:clrMapOvr>
  <p:transition spd="med"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C55F1-B6D2-4656-BBFA-C0D9CC251F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061986"/>
      </p:ext>
    </p:extLst>
  </p:cSld>
  <p:clrMapOvr>
    <a:masterClrMapping/>
  </p:clrMapOvr>
  <p:transition spd="med"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8EDBA-B62F-4041-99F8-D9A8CEA2A1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681165"/>
      </p:ext>
    </p:extLst>
  </p:cSld>
  <p:clrMapOvr>
    <a:masterClrMapping/>
  </p:clrMapOvr>
  <p:transition spd="med"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5FF77-16EA-426B-A871-ED8DD0D64F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33558"/>
      </p:ext>
    </p:extLst>
  </p:cSld>
  <p:clrMapOvr>
    <a:masterClrMapping/>
  </p:clrMapOvr>
  <p:transition spd="med"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CB3A6-FCD3-4774-BF7C-FFF78134B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243886"/>
      </p:ext>
    </p:extLst>
  </p:cSld>
  <p:clrMapOvr>
    <a:masterClrMapping/>
  </p:clrMapOvr>
  <p:transition spd="med"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9BB9F-7A27-408D-9CD2-B0BD484749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581521"/>
      </p:ext>
    </p:extLst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0F225-8BE6-46FE-9A08-D3B50F3052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927393"/>
      </p:ext>
    </p:extLst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23193-9329-4095-9C01-B87433FAE1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814960"/>
      </p:ext>
    </p:extLst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BA5D5-87AA-4AE8-B5B5-F4CA612C90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788590"/>
      </p:ext>
    </p:extLst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6617F-5BE4-4AD4-AC84-737EF3D29F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452665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23B29-336F-44E7-9905-F259C1301A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372884"/>
      </p:ext>
    </p:extLst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EA9CB-6C52-4444-B8AF-03098E4AEE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013668"/>
      </p:ext>
    </p:extLst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C221D-572D-4B9C-87C1-EBB986D916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060283"/>
      </p:ext>
    </p:extLst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DD0DC-7CCA-4AFB-B77A-FDE93F2AEF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047714"/>
      </p:ext>
    </p:extLst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AF15E-890E-4DC7-A605-DC5713B2E6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135802"/>
      </p:ext>
    </p:extLst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2DB8D-FEC7-4072-83CF-3001477617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649596"/>
      </p:ext>
    </p:extLst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ED0CA-5A63-44CE-82AF-77578E2EB9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689180"/>
      </p:ext>
    </p:extLst>
  </p:cSld>
  <p:clrMapOvr>
    <a:masterClrMapping/>
  </p:clrMapOvr>
  <p:transition spd="med"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08FE-E1AB-4344-9452-CAEB764C9A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778244"/>
      </p:ext>
    </p:extLst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938AB-4717-4F35-88EB-D909BE824B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229759"/>
      </p:ext>
    </p:extLst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2A2F6-0DE1-4D5E-A7D9-237E68837C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177493"/>
      </p:ext>
    </p:extLst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A83B0-FA15-4ACD-ABC0-426E66EA38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645468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C90C9-B743-47D4-AD72-5F996691EE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554526"/>
      </p:ext>
    </p:extLst>
  </p:cSld>
  <p:clrMapOvr>
    <a:masterClrMapping/>
  </p:clrMapOvr>
  <p:transition spd="med"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6F8AA-BA28-483C-BA76-D8F9E00B4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025228"/>
      </p:ext>
    </p:extLst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166A7-BB1F-40CF-B263-469BB20E2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768379"/>
      </p:ext>
    </p:extLst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D9918-0898-4B38-8FDE-B6C1BDC02D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993045"/>
      </p:ext>
    </p:extLst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C876D-FB1C-4449-AF5C-571BA1FF16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266142"/>
      </p:ext>
    </p:extLst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4F960-891D-4F7E-97C7-CD5E23DF0F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168548"/>
      </p:ext>
    </p:extLst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B224E-A10A-402C-96AC-8F45103A7B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424970"/>
      </p:ext>
    </p:extLst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369B4-E45E-491B-AF35-40451BCAC2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292121"/>
      </p:ext>
    </p:extLst>
  </p:cSld>
  <p:clrMapOvr>
    <a:masterClrMapping/>
  </p:clrMapOvr>
  <p:transition spd="med"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A761F-38EB-48E4-A549-322FF3F580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661419"/>
      </p:ext>
    </p:extLst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11EC8-82A9-4409-A2C0-E2286FDD5E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183848"/>
      </p:ext>
    </p:extLst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44BF3-0725-40F1-9215-2EF01A8254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813657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41319-C34F-44F1-ADD4-F57AE554B8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12796"/>
      </p:ext>
    </p:extLst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21032-2669-42AF-BF14-BA07BC57F5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410712"/>
      </p:ext>
    </p:extLst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4AC46-317F-4BA0-8E38-EE7552FDD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687233"/>
      </p:ext>
    </p:extLst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3878F-67D3-4DEE-B593-EA62ED781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184354"/>
      </p:ext>
    </p:extLst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AECCE-C7AC-49EF-AB31-2A6CC17F4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120410"/>
      </p:ext>
    </p:extLst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D92A7-F3BA-48A5-BC81-CD48FF9B06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274023"/>
      </p:ext>
    </p:extLst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78829-78E5-482A-9F12-5942EFC6F2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184886"/>
      </p:ext>
    </p:extLst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A14C6-D4F2-45D3-9F0F-FF86BD16B1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808893"/>
      </p:ext>
    </p:extLst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0C1E5-483F-4463-9A22-A5B9C3D3F6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681160"/>
      </p:ext>
    </p:extLst>
  </p:cSld>
  <p:clrMapOvr>
    <a:masterClrMapping/>
  </p:clrMapOvr>
  <p:transition spd="med"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85A58-DFFE-4446-9AA4-15127A3282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177994"/>
      </p:ext>
    </p:extLst>
  </p:cSld>
  <p:clrMapOvr>
    <a:masterClrMapping/>
  </p:clrMapOvr>
  <p:transition spd="med"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21FF0-EDBB-4CAF-BD01-422E7DFB8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32221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74422-13AE-4323-84E9-927B4F48E9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057797"/>
      </p:ext>
    </p:extLst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758CE-D471-47CE-9DB3-E064C6D7DC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974118"/>
      </p:ext>
    </p:extLst>
  </p:cSld>
  <p:clrMapOvr>
    <a:masterClrMapping/>
  </p:clrMapOvr>
  <p:transition spd="med"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0E1BF-7364-42D4-9BE1-114A4DD0C6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416039"/>
      </p:ext>
    </p:extLst>
  </p:cSld>
  <p:clrMapOvr>
    <a:masterClrMapping/>
  </p:clrMapOvr>
  <p:transition spd="med"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A3D9D-8D30-4B5A-8136-0E8632DD65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942042"/>
      </p:ext>
    </p:extLst>
  </p:cSld>
  <p:clrMapOvr>
    <a:masterClrMapping/>
  </p:clrMapOvr>
  <p:transition spd="med"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4674B-A17C-40DF-8CB0-3E1A67BEDD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957852"/>
      </p:ext>
    </p:extLst>
  </p:cSld>
  <p:clrMapOvr>
    <a:masterClrMapping/>
  </p:clrMapOvr>
  <p:transition spd="med"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90063"/>
      </p:ext>
    </p:extLst>
  </p:cSld>
  <p:clrMapOvr>
    <a:masterClrMapping/>
  </p:clrMapOvr>
  <p:transition spd="med"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64383"/>
      </p:ext>
    </p:extLst>
  </p:cSld>
  <p:clrMapOvr>
    <a:masterClrMapping/>
  </p:clrMapOvr>
  <p:transition spd="med"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3060658"/>
      </p:ext>
    </p:extLst>
  </p:cSld>
  <p:clrMapOvr>
    <a:masterClrMapping/>
  </p:clrMapOvr>
  <p:transition spd="med"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70587"/>
      </p:ext>
    </p:extLst>
  </p:cSld>
  <p:clrMapOvr>
    <a:masterClrMapping/>
  </p:clrMapOvr>
  <p:transition spd="med"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86492"/>
      </p:ext>
    </p:extLst>
  </p:cSld>
  <p:clrMapOvr>
    <a:masterClrMapping/>
  </p:clrMapOvr>
  <p:transition spd="med"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44641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29DEC-95EE-46A3-B588-D1AE921427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402178"/>
      </p:ext>
    </p:extLst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620939"/>
      </p:ext>
    </p:extLst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694905"/>
      </p:ext>
    </p:extLst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756554"/>
      </p:ext>
    </p:extLst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8631"/>
      </p:ext>
    </p:extLst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2895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289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52274"/>
      </p:ext>
    </p:extLst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16AAD-5C41-4C38-8E48-E69B13FAE6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232550"/>
      </p:ext>
    </p:extLst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29ED8-4F24-42A6-8FB8-7F2AA1D6D1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022649"/>
      </p:ext>
    </p:extLst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311B3-1253-41BD-9260-5FD6DE3700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469509"/>
      </p:ext>
    </p:extLst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29D05-808E-4F8C-811E-AF4DCA7FD6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026116"/>
      </p:ext>
    </p:extLst>
  </p:cSld>
  <p:clrMapOvr>
    <a:masterClrMapping/>
  </p:clrMapOvr>
  <p:transition spd="med"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0BCB0-138A-4815-993A-938516235F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825140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032DA-0321-45FB-B6E2-EF3C99982C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709098"/>
      </p:ext>
    </p:extLst>
  </p:cSld>
  <p:clrMapOvr>
    <a:masterClrMapping/>
  </p:clrMapOvr>
  <p:transition spd="med"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B0CB2-AE42-4F4E-9F19-0730966D44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914339"/>
      </p:ext>
    </p:extLst>
  </p:cSld>
  <p:clrMapOvr>
    <a:masterClrMapping/>
  </p:clrMapOvr>
  <p:transition spd="med">
    <p:wipe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88747-5AF6-4FE1-87A2-5A16FC1858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73299"/>
      </p:ext>
    </p:extLst>
  </p:cSld>
  <p:clrMapOvr>
    <a:masterClrMapping/>
  </p:clrMapOvr>
  <p:transition spd="med">
    <p:wipe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C7D31-8204-4AF0-9458-63B178A54B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285952"/>
      </p:ext>
    </p:extLst>
  </p:cSld>
  <p:clrMapOvr>
    <a:masterClrMapping/>
  </p:clrMapOvr>
  <p:transition spd="med">
    <p:wipe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BB86D-D5BF-4CAE-8C4C-43A8ACD2F9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149554"/>
      </p:ext>
    </p:extLst>
  </p:cSld>
  <p:clrMapOvr>
    <a:masterClrMapping/>
  </p:clrMapOvr>
  <p:transition spd="med">
    <p:wipe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8EAC9-055B-4ECF-8D2D-C3B96984EB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168378"/>
      </p:ext>
    </p:extLst>
  </p:cSld>
  <p:clrMapOvr>
    <a:masterClrMapping/>
  </p:clrMapOvr>
  <p:transition spd="med">
    <p:wipe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2895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289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D8FD-E2A9-4C30-8AB4-2CD4FEF3D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266134"/>
      </p:ext>
    </p:extLst>
  </p:cSld>
  <p:clrMapOvr>
    <a:masterClrMapping/>
  </p:clrMapOvr>
  <p:transition spd="med">
    <p:wipe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29AD6ED7-7118-4803-B42F-1F5D11801D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24022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CE60CBE5-966B-4ED5-AAD8-825874AFFC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91212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C94CA8AD-CD6E-4581-8F83-E0225C47C4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42302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CDA61156-FCCA-49AE-952B-AE4993E1F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229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E321D-F97E-4F38-9FB9-185E4DFA7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971867"/>
      </p:ext>
    </p:extLst>
  </p:cSld>
  <p:clrMapOvr>
    <a:masterClrMapping/>
  </p:clrMapOvr>
  <p:transition spd="med"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59EED568-A68F-4535-8E67-5592A081B2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64934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6731DF47-A309-409B-BB1A-4D4E918BB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38406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DAB3740C-0A2E-4FA2-AC51-3430258828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39681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75F211FF-A05E-4AC9-BBFB-9BCC593398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45640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E96217D3-7555-4D3D-8FF7-F3DC99AAF3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93982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5325DDE6-0777-4CB3-9952-B36E561086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65475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5D6C5758-D81C-4317-9061-67178F3E46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33580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525382D4-14B5-4898-B26B-377484C8C7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9729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9C3C29EF-87F4-4C78-A9B2-11BE97C006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20593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CFB32E64-8D93-40DF-9ECD-02A05B8885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369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B65D4-B109-49AB-8536-B47DE6F38D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762233"/>
      </p:ext>
    </p:extLst>
  </p:cSld>
  <p:clrMapOvr>
    <a:masterClrMapping/>
  </p:clrMapOvr>
  <p:transition spd="med">
    <p:wipe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0C1027AF-20CD-4CCA-9A92-E7EB7DA78F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25126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7A014C64-8A89-482B-9065-8DB2AF416F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01775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D59B3604-99A8-4F3A-A467-4BE8278C03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4172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FEB07141-1BE1-48FC-9919-11132BFCF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93192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2A983F01-E353-412C-B772-7C1F1F1A15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95821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78AA2990-3B07-460C-84F2-4A9157B709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08906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68E0DDBF-B0F1-4FD9-846A-A3FE217263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85279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2CA476AF-A29E-49D7-B1B0-2DB255F90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4042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127FE9DB-3E2C-42A9-9AF5-D8A0DAA25C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16487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E5367F9E-474D-419F-9E78-3DEC4AE62D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925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22C2-9FAE-40C3-BEF2-6BCD81F1DE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273221"/>
      </p:ext>
    </p:extLst>
  </p:cSld>
  <p:clrMapOvr>
    <a:masterClrMapping/>
  </p:clrMapOvr>
  <p:transition spd="med">
    <p:wipe dir="r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1C66E66F-0982-48A8-AB3C-00BEF304CF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36476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BBF3793E-2072-43D9-A244-897195116C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7109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902E6542-170C-4A72-9617-FAE498049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19716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A1677BF2-E3F7-4BDC-8F51-106778926B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57697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8426A556-D06E-40FF-9DF2-2137EC4B53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78046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611EA4BB-2621-4360-8CD8-589BD2CF1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51371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B7A7C355-E1A5-43CF-A55F-C15AE07049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9520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E4C6181E-9C5F-442B-8143-F549F4FE7D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63282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BBB0C44D-080F-49D0-B6AF-AC5EE1CFE1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03645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08418234-0760-41B3-9BFF-F611DC2D73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23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0FD3B-3AD8-4A71-933D-2BFA98C8C8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438880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BF8EC-E6ED-429B-AB66-12E70A5BB5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122455"/>
      </p:ext>
    </p:extLst>
  </p:cSld>
  <p:clrMapOvr>
    <a:masterClrMapping/>
  </p:clrMapOvr>
  <p:transition spd="med">
    <p:wipe dir="r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3833CCBD-BB98-4235-BC64-4BAD251718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00389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1252C64B-BAFF-427A-A159-CCE45F99B6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66886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4212B7AE-8B39-4804-B267-EBBC8F9171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56663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1057E337-CC72-4697-BCA3-62778C5204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57570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B7061C5D-6084-4F06-9CE9-77107723AC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41407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7EAEBCD2-C858-46B9-8B9D-ADA272B591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42976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82DE3D18-CB0A-46EA-9863-D645DE37A1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25109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17B43102-C664-4FF4-B792-C3102ABB05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51242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915BBD2F-BE7C-49E2-801B-CD0AE769AE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88267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 smtClean="0"/>
            </a:lvl1pPr>
          </a:lstStyle>
          <a:p>
            <a:pPr>
              <a:defRPr/>
            </a:pPr>
            <a:fld id="{952AF6A2-831D-4E36-A3BC-7091A1FE92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424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AC43-A717-4472-B558-AE7C90D079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008075"/>
      </p:ext>
    </p:extLst>
  </p:cSld>
  <p:clrMapOvr>
    <a:masterClrMapping/>
  </p:clrMapOvr>
  <p:transition spd="med">
    <p:wipe dir="r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87900" y="2987675"/>
            <a:ext cx="4279900" cy="579438"/>
          </a:xfr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rgbClr val="FFEFCB"/>
                </a:solidFill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60950" y="2286000"/>
            <a:ext cx="3733800" cy="641350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 sz="4000" b="1">
                <a:solidFill>
                  <a:srgbClr val="EDB70C"/>
                </a:solidFill>
              </a:defRPr>
            </a:lvl1pPr>
          </a:lstStyle>
          <a:p>
            <a:pPr lvl="0"/>
            <a:r>
              <a:rPr lang="en-US" noProof="0" smtClean="0"/>
              <a:t>Chapter #</a:t>
            </a:r>
          </a:p>
        </p:txBody>
      </p:sp>
    </p:spTree>
    <p:extLst>
      <p:ext uri="{BB962C8B-B14F-4D97-AF65-F5344CB8AC3E}">
        <p14:creationId xmlns:p14="http://schemas.microsoft.com/office/powerpoint/2010/main" val="1317830636"/>
      </p:ext>
    </p:extLst>
  </p:cSld>
  <p:clrMapOvr>
    <a:masterClrMapping/>
  </p:clrMapOvr>
  <p:transition spd="med">
    <p:wipe dir="r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88615"/>
      </p:ext>
    </p:extLst>
  </p:cSld>
  <p:clrMapOvr>
    <a:masterClrMapping/>
  </p:clrMapOvr>
  <p:transition spd="med">
    <p:wipe dir="r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452729"/>
      </p:ext>
    </p:extLst>
  </p:cSld>
  <p:clrMapOvr>
    <a:masterClrMapping/>
  </p:clrMapOvr>
  <p:transition spd="med">
    <p:wipe dir="r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2334"/>
      </p:ext>
    </p:extLst>
  </p:cSld>
  <p:clrMapOvr>
    <a:masterClrMapping/>
  </p:clrMapOvr>
  <p:transition spd="med">
    <p:wipe dir="r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29759"/>
      </p:ext>
    </p:extLst>
  </p:cSld>
  <p:clrMapOvr>
    <a:masterClrMapping/>
  </p:clrMapOvr>
  <p:transition spd="med">
    <p:wipe dir="r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0938"/>
      </p:ext>
    </p:extLst>
  </p:cSld>
  <p:clrMapOvr>
    <a:masterClrMapping/>
  </p:clrMapOvr>
  <p:transition spd="med">
    <p:wipe dir="r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928576"/>
      </p:ext>
    </p:extLst>
  </p:cSld>
  <p:clrMapOvr>
    <a:masterClrMapping/>
  </p:clrMapOvr>
  <p:transition spd="med">
    <p:wipe dir="r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711467"/>
      </p:ext>
    </p:extLst>
  </p:cSld>
  <p:clrMapOvr>
    <a:masterClrMapping/>
  </p:clrMapOvr>
  <p:transition spd="med">
    <p:wipe dir="r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1666417"/>
      </p:ext>
    </p:extLst>
  </p:cSld>
  <p:clrMapOvr>
    <a:masterClrMapping/>
  </p:clrMapOvr>
  <p:transition spd="med">
    <p:wipe dir="r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04070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B9E64-A6E9-4B84-A744-AD7268AD93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903705"/>
      </p:ext>
    </p:extLst>
  </p:cSld>
  <p:clrMapOvr>
    <a:masterClrMapping/>
  </p:clrMapOvr>
  <p:transition spd="med">
    <p:wipe dir="r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5927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5927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57829"/>
      </p:ext>
    </p:extLst>
  </p:cSld>
  <p:clrMapOvr>
    <a:masterClrMapping/>
  </p:clrMapOvr>
  <p:transition spd="med">
    <p:wipe dir="r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87900" y="2987675"/>
            <a:ext cx="4279900" cy="579438"/>
          </a:xfr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rgbClr val="FFEFCB"/>
                </a:solidFill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60950" y="2286000"/>
            <a:ext cx="3733800" cy="641350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 sz="4000" b="1">
                <a:solidFill>
                  <a:srgbClr val="EDB70C"/>
                </a:solidFill>
              </a:defRPr>
            </a:lvl1pPr>
          </a:lstStyle>
          <a:p>
            <a:pPr lvl="0"/>
            <a:r>
              <a:rPr lang="en-US" noProof="0" smtClean="0"/>
              <a:t>Chapter #</a:t>
            </a:r>
          </a:p>
        </p:txBody>
      </p:sp>
    </p:spTree>
    <p:extLst>
      <p:ext uri="{BB962C8B-B14F-4D97-AF65-F5344CB8AC3E}">
        <p14:creationId xmlns:p14="http://schemas.microsoft.com/office/powerpoint/2010/main" val="2268742444"/>
      </p:ext>
    </p:extLst>
  </p:cSld>
  <p:clrMapOvr>
    <a:masterClrMapping/>
  </p:clrMapOvr>
  <p:transition spd="med">
    <p:wipe dir="r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79047"/>
      </p:ext>
    </p:extLst>
  </p:cSld>
  <p:clrMapOvr>
    <a:masterClrMapping/>
  </p:clrMapOvr>
  <p:transition spd="med">
    <p:wipe dir="r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8367269"/>
      </p:ext>
    </p:extLst>
  </p:cSld>
  <p:clrMapOvr>
    <a:masterClrMapping/>
  </p:clrMapOvr>
  <p:transition spd="med">
    <p:wipe dir="r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87110"/>
      </p:ext>
    </p:extLst>
  </p:cSld>
  <p:clrMapOvr>
    <a:masterClrMapping/>
  </p:clrMapOvr>
  <p:transition spd="med">
    <p:wipe dir="r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45786"/>
      </p:ext>
    </p:extLst>
  </p:cSld>
  <p:clrMapOvr>
    <a:masterClrMapping/>
  </p:clrMapOvr>
  <p:transition spd="med">
    <p:wipe dir="r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69648"/>
      </p:ext>
    </p:extLst>
  </p:cSld>
  <p:clrMapOvr>
    <a:masterClrMapping/>
  </p:clrMapOvr>
  <p:transition spd="med">
    <p:wipe dir="r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174649"/>
      </p:ext>
    </p:extLst>
  </p:cSld>
  <p:clrMapOvr>
    <a:masterClrMapping/>
  </p:clrMapOvr>
  <p:transition spd="med">
    <p:wipe dir="r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892046"/>
      </p:ext>
    </p:extLst>
  </p:cSld>
  <p:clrMapOvr>
    <a:masterClrMapping/>
  </p:clrMapOvr>
  <p:transition spd="med">
    <p:wipe dir="r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922352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37645-E857-466F-BD1F-A2FE9087C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407426"/>
      </p:ext>
    </p:extLst>
  </p:cSld>
  <p:clrMapOvr>
    <a:masterClrMapping/>
  </p:clrMapOvr>
  <p:transition spd="med">
    <p:wipe dir="r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46787"/>
      </p:ext>
    </p:extLst>
  </p:cSld>
  <p:clrMapOvr>
    <a:masterClrMapping/>
  </p:clrMapOvr>
  <p:transition spd="med">
    <p:wipe dir="r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5927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5927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2552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F03F8-BB0E-41B5-BCBD-8ED81A1FD2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180451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F5DD2-9A7E-4EA3-9F44-F5D51DC5DA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632310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ABB0F-DE81-4322-9AB5-2F950C999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912277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6ADA1-01FA-47A7-990D-5EDF90E4A5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803379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23BE9-D29E-4375-9683-F863F65E3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711414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A6B1B-80F5-45C6-8864-220FC850F5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29420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C8DD5-7486-4A23-BDB5-C9126DCCE3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690484"/>
      </p:ext>
    </p:extLst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56387-DD26-49B0-9E3A-BE2081A44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181215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85031-2FA5-4618-8554-28BB02C962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305893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7128F-7713-41B9-90D0-5F3FA6E2D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182902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1B8C9-FD78-4A09-9143-50CEC47A56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591072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757DC-118E-4FC7-A245-0DCB5E52AB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183560"/>
      </p:ext>
    </p:extLst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C0612-C3FF-4EBE-9245-30406962F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401386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6E985-4CAE-4464-A642-211F0C6F6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231106"/>
      </p:ext>
    </p:extLst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5DDF9-01B7-4EBC-A3D3-B17AB14822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988591"/>
      </p:ext>
    </p:extLst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21664-BE74-4773-8892-046A4B1CD7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338418"/>
      </p:ext>
    </p:extLst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CC7D0-03B3-4E61-A078-FCEDC1E06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086263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41AD-141F-44A9-9C13-AD5CB1A712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178416"/>
      </p:ext>
    </p:extLst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616D7-FCE8-4B61-8E7A-E208BBF9D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702957"/>
      </p:ext>
    </p:extLst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62DBA-3B81-4096-89B5-759172FD33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940743"/>
      </p:ext>
    </p:extLst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C76D8-0384-4EB3-9BEA-9F049D9FE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566974"/>
      </p:ext>
    </p:extLst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4BF1A-47E4-4DC3-83D0-BE96A0ABE7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899690"/>
      </p:ext>
    </p:extLst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B8D41-F3CE-47B6-AD6D-18C7AA748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594908"/>
      </p:ext>
    </p:extLst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FC31F-C785-415B-B747-E1ADA1E08E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887913"/>
      </p:ext>
    </p:extLst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56A72-9CC6-4E6F-97F0-DC81E8B96C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270008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9396E-8417-4CF3-92C3-1B364CAEE1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902821"/>
      </p:ext>
    </p:extLst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86521-5BEA-479B-BB5E-A9846B6E9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522733"/>
      </p:ext>
    </p:extLst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9ACC5-3AEC-41CC-B3F5-6F92CE0231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140482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E40EE-AA2C-42A2-98A0-63C2BFEFA6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943257"/>
      </p:ext>
    </p:extLst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EDFB3-D41C-47B5-A9E1-9552D7B2F5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617695"/>
      </p:ext>
    </p:extLst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1CF8B-F985-4F18-9221-989A38725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206906"/>
      </p:ext>
    </p:extLst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F8BF8-0017-4B7A-A98A-5CD517C6B5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741003"/>
      </p:ext>
    </p:extLst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D4DFE-E8D5-4C35-80E2-EFED96B2B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205310"/>
      </p:ext>
    </p:extLst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7AC99-8D23-44EF-85AF-7AD228ECDF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138481"/>
      </p:ext>
    </p:extLst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7BCA4-02AD-43C3-A438-6C677ED8CA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638462"/>
      </p:ext>
    </p:extLst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5C4C5-37D5-49E7-A44B-6880FFFFF3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9785"/>
      </p:ext>
    </p:extLst>
  </p:cSld>
  <p:clrMapOvr>
    <a:masterClrMapping/>
  </p:clrMapOvr>
  <p:transition spd="med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C6EE-341C-4D96-A3D1-6294BB956E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721653"/>
      </p:ext>
    </p:extLst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EC184-90C5-4E01-84EA-3227EB457C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744557"/>
      </p:ext>
    </p:extLst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C7560-95B2-4967-BBC7-509A07B0A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582205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B5468-FD51-4A45-ABA7-032E2DB59B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877355"/>
      </p:ext>
    </p:extLst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9251B-7CCA-48D1-A95B-7E435D3D3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130195"/>
      </p:ext>
    </p:extLst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C0D30-351A-4CEA-85F5-F825488EF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771702"/>
      </p:ext>
    </p:extLst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744F2-35DA-4461-B487-1B8EA4A4C6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451894"/>
      </p:ext>
    </p:extLst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87EC8-45DD-4DB5-BBA4-3FF9A49E4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332987"/>
      </p:ext>
    </p:extLst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07FC9-8886-498A-BAC8-D0C014C956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692969"/>
      </p:ext>
    </p:extLst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193BA-08B6-4CD1-8F21-6BB2A6C966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746339"/>
      </p:ext>
    </p:extLst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E7CD5-7317-4627-8ABE-466CD4DB03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021909"/>
      </p:ext>
    </p:extLst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D56BE-969E-4C26-A5CF-16400428C0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943167"/>
      </p:ext>
    </p:extLst>
  </p:cSld>
  <p:clrMapOvr>
    <a:masterClrMapping/>
  </p:clrMapOvr>
  <p:transition spd="med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489A9-5ADF-4349-87E4-065A4077F8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892174"/>
      </p:ext>
    </p:extLst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18610-CEB8-470C-B1AD-5F65DF9BF3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195846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70C8C-8EEB-4F91-A732-8CF18B5F8B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984889"/>
      </p:ext>
    </p:extLst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9B0-CC07-4211-9314-8489C4B51D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676839"/>
      </p:ext>
    </p:extLst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06EBC-5120-4BF2-938D-5B5920C0AC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481529"/>
      </p:ext>
    </p:extLst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27B9C-14A4-45B0-9914-627E10C4F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382867"/>
      </p:ext>
    </p:extLst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D37A4-74C4-426B-A5AD-7793C3D842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791029"/>
      </p:ext>
    </p:extLst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09FBF-4F88-426A-9E4C-BD9247F9D6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238606"/>
      </p:ext>
    </p:extLst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F3389-929C-4BFE-A89E-C796EC48A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290803"/>
      </p:ext>
    </p:extLst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A246C-06FC-4482-9C5B-8A3CB2ABAE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275004"/>
      </p:ext>
    </p:extLst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AC416-9457-44BE-AF43-66CE128C30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646282"/>
      </p:ext>
    </p:extLst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B10E0-7EB1-4721-833F-3D24B5ACBB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622022"/>
      </p:ext>
    </p:extLst>
  </p:cSld>
  <p:clrMapOvr>
    <a:masterClrMapping/>
  </p:clrMapOvr>
  <p:transition spd="med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3225B-884E-44D0-8E44-75BBEA278D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331090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EEACB-46F2-46B6-8404-73FFECA4E6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770968"/>
      </p:ext>
    </p:extLst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0F7EA-0359-463D-B7C2-5A6FB35B5D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600913"/>
      </p:ext>
    </p:extLst>
  </p:cSld>
  <p:clrMapOvr>
    <a:masterClrMapping/>
  </p:clrMapOvr>
  <p:transition spd="med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19B9B-F5FF-4166-AACD-547065A8B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421407"/>
      </p:ext>
    </p:extLst>
  </p:cSld>
  <p:clrMapOvr>
    <a:masterClrMapping/>
  </p:clrMapOvr>
  <p:transition spd="med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7A3D-D42A-4B02-B651-2D853EFCCC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519076"/>
      </p:ext>
    </p:extLst>
  </p:cSld>
  <p:clrMapOvr>
    <a:masterClrMapping/>
  </p:clrMapOvr>
  <p:transition spd="med"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3D36D-35F1-4EDF-941B-2704F60727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816219"/>
      </p:ext>
    </p:extLst>
  </p:cSld>
  <p:clrMapOvr>
    <a:masterClrMapping/>
  </p:clrMapOvr>
  <p:transition spd="med"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3F4F5-AF4C-4C52-ABE0-4A7AF75E1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466809"/>
      </p:ext>
    </p:extLst>
  </p:cSld>
  <p:clrMapOvr>
    <a:masterClrMapping/>
  </p:clrMapOvr>
  <p:transition spd="med"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BF168-3403-4C80-B267-D7F5A74DA2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283504"/>
      </p:ext>
    </p:extLst>
  </p:cSld>
  <p:clrMapOvr>
    <a:masterClrMapping/>
  </p:clrMapOvr>
  <p:transition spd="med"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E7038-E8FD-40FA-A1E9-B8F288ACE5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519196"/>
      </p:ext>
    </p:extLst>
  </p:cSld>
  <p:clrMapOvr>
    <a:masterClrMapping/>
  </p:clrMapOvr>
  <p:transition spd="med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EA6CD-5869-4B11-AC7B-99621D57A7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569766"/>
      </p:ext>
    </p:extLst>
  </p:cSld>
  <p:clrMapOvr>
    <a:masterClrMapping/>
  </p:clrMapOvr>
  <p:transition spd="med"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1B28E-58A9-423A-87AA-9BDAB06276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21757"/>
      </p:ext>
    </p:extLst>
  </p:cSld>
  <p:clrMapOvr>
    <a:masterClrMapping/>
  </p:clrMapOvr>
  <p:transition spd="med"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41FB7-B36C-4D57-A995-0FAB4D274C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351363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D22A2-CD69-49FF-AB64-91D9EF78B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823907"/>
      </p:ext>
    </p:extLst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B169A-3619-485E-8D39-1C9F48B5F2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131260"/>
      </p:ext>
    </p:extLst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7977C-5D4E-440A-8DB0-042CF0F18A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78390"/>
      </p:ext>
    </p:extLst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EB03F-AF3C-4BD0-BAEE-BCDDB4023A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87199"/>
      </p:ext>
    </p:extLst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4D025-B8EF-4ABE-9DC9-CFB6137DDC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28510"/>
      </p:ext>
    </p:extLst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9A0BD-1A51-4397-891B-F72A061A22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205914"/>
      </p:ext>
    </p:extLst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C013A-F9C3-486B-84D3-193AFC78AA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272122"/>
      </p:ext>
    </p:extLst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0C823-0B68-4315-AC53-BCBB0B243E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214012"/>
      </p:ext>
    </p:extLst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46F47-432E-41B4-9E9F-27E78234ED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711290"/>
      </p:ext>
    </p:extLst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9E3A4-8C6D-4D1D-BE09-6922EED55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286662"/>
      </p:ext>
    </p:extLst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D02C7-75F7-444C-9E64-9231EF2BC9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546920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" Target="../slides/slide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" Target="../slides/slide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" Target="../slides/slide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" Target="../slides/slide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" Target="../slides/slid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" Target="../slides/slide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" Target="../slides/slide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" Target="../slides/slide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" Target="../slides/slide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" Target="../slides/slide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" Target="../slides/slide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Line 9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Arc 11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8.1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8200" name="Text Box 1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Types of Chemical Bonds</a:t>
            </a:r>
          </a:p>
        </p:txBody>
      </p:sp>
      <p:sp>
        <p:nvSpPr>
          <p:cNvPr id="8201" name="Rectangle 17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CFBBD1-C46E-4F69-AFEC-293C258B31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204" name="Text Box 20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11" r:id="rId1"/>
    <p:sldLayoutId id="2147487227" r:id="rId2"/>
    <p:sldLayoutId id="2147487228" r:id="rId3"/>
    <p:sldLayoutId id="2147487229" r:id="rId4"/>
    <p:sldLayoutId id="2147487230" r:id="rId5"/>
    <p:sldLayoutId id="2147487231" r:id="rId6"/>
    <p:sldLayoutId id="2147487232" r:id="rId7"/>
    <p:sldLayoutId id="2147487233" r:id="rId8"/>
    <p:sldLayoutId id="2147487234" r:id="rId9"/>
    <p:sldLayoutId id="2147487235" r:id="rId10"/>
    <p:sldLayoutId id="2147487236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43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6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8.10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Lewis Structures</a:t>
            </a:r>
          </a:p>
        </p:txBody>
      </p:sp>
      <p:sp>
        <p:nvSpPr>
          <p:cNvPr id="1362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3620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3F85A2-3683-494B-A111-6BC857CC15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420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25" r:id="rId1"/>
    <p:sldLayoutId id="2147487326" r:id="rId2"/>
    <p:sldLayoutId id="2147487327" r:id="rId3"/>
    <p:sldLayoutId id="2147487328" r:id="rId4"/>
    <p:sldLayoutId id="2147487329" r:id="rId5"/>
    <p:sldLayoutId id="2147487330" r:id="rId6"/>
    <p:sldLayoutId id="2147487331" r:id="rId7"/>
    <p:sldLayoutId id="2147487332" r:id="rId8"/>
    <p:sldLayoutId id="2147487333" r:id="rId9"/>
    <p:sldLayoutId id="2147487334" r:id="rId10"/>
    <p:sldLayoutId id="2147487335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6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6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6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autoUpdateAnimBg="0"/>
      <p:bldP spid="136196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1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619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1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619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1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619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1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619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1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61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1267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440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8.11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Exceptions to the Octet Rule</a:t>
            </a:r>
          </a:p>
        </p:txBody>
      </p:sp>
      <p:sp>
        <p:nvSpPr>
          <p:cNvPr id="1382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382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0023E1-1ACC-4518-B625-1B2B0F8A9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8444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36" r:id="rId1"/>
    <p:sldLayoutId id="2147487337" r:id="rId2"/>
    <p:sldLayoutId id="2147487338" r:id="rId3"/>
    <p:sldLayoutId id="2147487339" r:id="rId4"/>
    <p:sldLayoutId id="2147487340" r:id="rId5"/>
    <p:sldLayoutId id="2147487341" r:id="rId6"/>
    <p:sldLayoutId id="2147487342" r:id="rId7"/>
    <p:sldLayoutId id="2147487343" r:id="rId8"/>
    <p:sldLayoutId id="2147487344" r:id="rId9"/>
    <p:sldLayoutId id="2147487345" r:id="rId10"/>
    <p:sldLayoutId id="2147487346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8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8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8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autoUpdateAnimBg="0"/>
      <p:bldP spid="138244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824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824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824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824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82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2291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4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8.12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Resonance</a:t>
            </a:r>
          </a:p>
        </p:txBody>
      </p:sp>
      <p:sp>
        <p:nvSpPr>
          <p:cNvPr id="1403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403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A257CC-92D0-4C82-A493-2617223A2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9468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47" r:id="rId1"/>
    <p:sldLayoutId id="2147487348" r:id="rId2"/>
    <p:sldLayoutId id="2147487349" r:id="rId3"/>
    <p:sldLayoutId id="2147487350" r:id="rId4"/>
    <p:sldLayoutId id="2147487351" r:id="rId5"/>
    <p:sldLayoutId id="2147487352" r:id="rId6"/>
    <p:sldLayoutId id="2147487353" r:id="rId7"/>
    <p:sldLayoutId id="2147487354" r:id="rId8"/>
    <p:sldLayoutId id="2147487355" r:id="rId9"/>
    <p:sldLayoutId id="2147487356" r:id="rId10"/>
    <p:sldLayoutId id="2147487357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autoUpdateAnimBg="0"/>
      <p:bldP spid="140292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2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029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2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029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2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029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2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029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2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029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3315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8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8.13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Molecular Structure: The VSEPR Model</a:t>
            </a:r>
          </a:p>
        </p:txBody>
      </p:sp>
      <p:sp>
        <p:nvSpPr>
          <p:cNvPr id="142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4235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5B0F0E-0F4D-4C81-8FAF-D885ECC4D9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492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58" r:id="rId1"/>
    <p:sldLayoutId id="2147487359" r:id="rId2"/>
    <p:sldLayoutId id="2147487360" r:id="rId3"/>
    <p:sldLayoutId id="2147487361" r:id="rId4"/>
    <p:sldLayoutId id="2147487362" r:id="rId5"/>
    <p:sldLayoutId id="2147487363" r:id="rId6"/>
    <p:sldLayoutId id="2147487364" r:id="rId7"/>
    <p:sldLayoutId id="2147487365" r:id="rId8"/>
    <p:sldLayoutId id="2147487366" r:id="rId9"/>
    <p:sldLayoutId id="2147487367" r:id="rId10"/>
    <p:sldLayoutId id="2147487368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2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2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2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2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autoUpdateAnimBg="0"/>
      <p:bldP spid="142340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3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234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3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234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3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234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3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234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3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23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508" name="Rectangle 4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4341" name="Line 5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Chapter 8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Table of Contents</a:t>
            </a:r>
            <a:endParaRPr lang="en-US" b="1" baseline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4" name="Arc 8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69" r:id="rId1"/>
    <p:sldLayoutId id="2147487370" r:id="rId2"/>
    <p:sldLayoutId id="2147487371" r:id="rId3"/>
    <p:sldLayoutId id="2147487372" r:id="rId4"/>
    <p:sldLayoutId id="2147487373" r:id="rId5"/>
    <p:sldLayoutId id="2147487374" r:id="rId6"/>
    <p:sldLayoutId id="2147487375" r:id="rId7"/>
    <p:sldLayoutId id="2147487376" r:id="rId8"/>
    <p:sldLayoutId id="2147487377" r:id="rId9"/>
    <p:sldLayoutId id="2147487378" r:id="rId10"/>
    <p:sldLayoutId id="2147487379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2" name="Rectangle 4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5365" name="Line 5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Text Box 6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Chapter 8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5367" name="Arc 7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556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E46650-89DF-431B-BF1D-973BE77AD6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80" r:id="rId1"/>
    <p:sldLayoutId id="2147487381" r:id="rId2"/>
    <p:sldLayoutId id="2147487382" r:id="rId3"/>
    <p:sldLayoutId id="2147487383" r:id="rId4"/>
    <p:sldLayoutId id="2147487384" r:id="rId5"/>
    <p:sldLayoutId id="2147487385" r:id="rId6"/>
    <p:sldLayoutId id="2147487386" r:id="rId7"/>
    <p:sldLayoutId id="2147487387" r:id="rId8"/>
    <p:sldLayoutId id="2147487388" r:id="rId9"/>
    <p:sldLayoutId id="2147487389" r:id="rId10"/>
    <p:sldLayoutId id="2147487390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9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DFB3E31-A178-495C-A8E7-C2F5E1F111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12" r:id="rId1"/>
    <p:sldLayoutId id="2147487413" r:id="rId2"/>
    <p:sldLayoutId id="2147487414" r:id="rId3"/>
    <p:sldLayoutId id="2147487415" r:id="rId4"/>
    <p:sldLayoutId id="2147487416" r:id="rId5"/>
    <p:sldLayoutId id="2147487417" r:id="rId6"/>
    <p:sldLayoutId id="2147487418" r:id="rId7"/>
    <p:sldLayoutId id="2147487419" r:id="rId8"/>
    <p:sldLayoutId id="2147487420" r:id="rId9"/>
    <p:sldLayoutId id="2147487421" r:id="rId10"/>
    <p:sldLayoutId id="21474874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9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1D8DF9F-50B4-4ADA-9FBC-81A9D3D1F9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23" r:id="rId1"/>
    <p:sldLayoutId id="2147487424" r:id="rId2"/>
    <p:sldLayoutId id="2147487425" r:id="rId3"/>
    <p:sldLayoutId id="2147487426" r:id="rId4"/>
    <p:sldLayoutId id="2147487427" r:id="rId5"/>
    <p:sldLayoutId id="2147487428" r:id="rId6"/>
    <p:sldLayoutId id="2147487429" r:id="rId7"/>
    <p:sldLayoutId id="2147487430" r:id="rId8"/>
    <p:sldLayoutId id="2147487431" r:id="rId9"/>
    <p:sldLayoutId id="2147487432" r:id="rId10"/>
    <p:sldLayoutId id="21474874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50000">
              <a:schemeClr val="bg1"/>
            </a:gs>
            <a:gs pos="100000">
              <a:srgbClr val="00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FC2F0D5-BE54-4C2F-973B-BDB2553A22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34" r:id="rId1"/>
    <p:sldLayoutId id="2147487435" r:id="rId2"/>
    <p:sldLayoutId id="2147487436" r:id="rId3"/>
    <p:sldLayoutId id="2147487437" r:id="rId4"/>
    <p:sldLayoutId id="2147487438" r:id="rId5"/>
    <p:sldLayoutId id="2147487439" r:id="rId6"/>
    <p:sldLayoutId id="2147487440" r:id="rId7"/>
    <p:sldLayoutId id="2147487441" r:id="rId8"/>
    <p:sldLayoutId id="2147487442" r:id="rId9"/>
    <p:sldLayoutId id="2147487443" r:id="rId10"/>
    <p:sldLayoutId id="21474874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50000">
              <a:schemeClr val="bg1"/>
            </a:gs>
            <a:gs pos="100000">
              <a:srgbClr val="00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037ACC-7ED4-4049-8DC6-735CF348D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45" r:id="rId1"/>
    <p:sldLayoutId id="2147487446" r:id="rId2"/>
    <p:sldLayoutId id="2147487447" r:id="rId3"/>
    <p:sldLayoutId id="2147487448" r:id="rId4"/>
    <p:sldLayoutId id="2147487449" r:id="rId5"/>
    <p:sldLayoutId id="2147487450" r:id="rId6"/>
    <p:sldLayoutId id="2147487451" r:id="rId7"/>
    <p:sldLayoutId id="2147487452" r:id="rId8"/>
    <p:sldLayoutId id="2147487453" r:id="rId9"/>
    <p:sldLayoutId id="2147487454" r:id="rId10"/>
    <p:sldLayoutId id="21474874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051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4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8.2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Electronegativity</a:t>
            </a:r>
          </a:p>
        </p:txBody>
      </p:sp>
      <p:sp>
        <p:nvSpPr>
          <p:cNvPr id="501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86B511-08D0-4FF3-8BC4-DFC935A664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228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37" r:id="rId1"/>
    <p:sldLayoutId id="2147487238" r:id="rId2"/>
    <p:sldLayoutId id="2147487239" r:id="rId3"/>
    <p:sldLayoutId id="2147487240" r:id="rId4"/>
    <p:sldLayoutId id="2147487241" r:id="rId5"/>
    <p:sldLayoutId id="2147487242" r:id="rId6"/>
    <p:sldLayoutId id="2147487243" r:id="rId7"/>
    <p:sldLayoutId id="2147487244" r:id="rId8"/>
    <p:sldLayoutId id="2147487245" r:id="rId9"/>
    <p:sldLayoutId id="2147487246" r:id="rId10"/>
    <p:sldLayoutId id="2147487247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utoUpdateAnimBg="0"/>
      <p:bldP spid="50180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18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18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18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18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18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9048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8382000" y="6578600"/>
            <a:ext cx="5127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1000" baseline="0" smtClean="0">
                <a:solidFill>
                  <a:srgbClr val="FFFFFF"/>
                </a:solidFill>
                <a:latin typeface="Arial" panose="020B0604020202020204" pitchFamily="34" charset="0"/>
              </a:rPr>
              <a:t>8 | </a:t>
            </a:r>
            <a:fld id="{C955DC00-8F91-431B-BF31-4C077E349180}" type="slidenum">
              <a:rPr lang="en-US" altLang="en-US" sz="1000" baseline="0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20000"/>
                </a:spcBef>
                <a:buSzPct val="75000"/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en-US" sz="1000" baseline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90488" y="6586538"/>
            <a:ext cx="30432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lang="en-US" sz="1000" baseline="0" smtClean="0">
                <a:solidFill>
                  <a:srgbClr val="FFFFFF"/>
                </a:solidFill>
                <a:latin typeface="Arial" charset="0"/>
              </a:rPr>
              <a:t>Copyright © Cengage Learning.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56" r:id="rId1"/>
    <p:sldLayoutId id="2147487391" r:id="rId2"/>
    <p:sldLayoutId id="2147487392" r:id="rId3"/>
    <p:sldLayoutId id="2147487393" r:id="rId4"/>
    <p:sldLayoutId id="2147487394" r:id="rId5"/>
    <p:sldLayoutId id="2147487395" r:id="rId6"/>
    <p:sldLayoutId id="2147487396" r:id="rId7"/>
    <p:sldLayoutId id="2147487397" r:id="rId8"/>
    <p:sldLayoutId id="2147487398" r:id="rId9"/>
    <p:sldLayoutId id="2147487399" r:id="rId10"/>
    <p:sldLayoutId id="2147487400" r:id="rId11"/>
  </p:sldLayoutIdLst>
  <p:transition spd="med">
    <p:wipe dir="r"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7663" indent="-3476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778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089025" indent="-2333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2100263" indent="-32702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519363" indent="-304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976563" indent="-3048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433763" indent="-3048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890963" indent="-3048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4348163" indent="-3048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9048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8382000" y="6578600"/>
            <a:ext cx="5127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1000" baseline="0" smtClean="0">
                <a:solidFill>
                  <a:srgbClr val="FFFFFF"/>
                </a:solidFill>
                <a:latin typeface="Arial" panose="020B0604020202020204" pitchFamily="34" charset="0"/>
              </a:rPr>
              <a:t>8 | </a:t>
            </a:r>
            <a:fld id="{2D2863B5-50A5-44EB-809B-E2FB6CB206E2}" type="slidenum">
              <a:rPr lang="en-US" altLang="en-US" sz="1000" baseline="0" smtClean="0">
                <a:solidFill>
                  <a:srgbClr val="FFFFFF"/>
                </a:solidFill>
                <a:latin typeface="Arial" panose="020B0604020202020204" pitchFamily="34" charset="0"/>
              </a:rPr>
              <a:pPr eaLnBrk="1" hangingPunct="1">
                <a:spcBef>
                  <a:spcPct val="20000"/>
                </a:spcBef>
                <a:buSzPct val="75000"/>
                <a:buFont typeface="Wingdings" panose="05000000000000000000" pitchFamily="2" charset="2"/>
                <a:buNone/>
                <a:defRPr/>
              </a:pPr>
              <a:t>‹#›</a:t>
            </a:fld>
            <a:endParaRPr lang="en-US" altLang="en-US" sz="1000" baseline="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90488" y="6586538"/>
            <a:ext cx="30432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lang="en-US" sz="1000" baseline="0" smtClean="0">
                <a:solidFill>
                  <a:srgbClr val="FFFFFF"/>
                </a:solidFill>
                <a:latin typeface="Arial" charset="0"/>
              </a:rPr>
              <a:t>Copyright © Cengage Learning.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57" r:id="rId1"/>
    <p:sldLayoutId id="2147487401" r:id="rId2"/>
    <p:sldLayoutId id="2147487402" r:id="rId3"/>
    <p:sldLayoutId id="2147487403" r:id="rId4"/>
    <p:sldLayoutId id="2147487404" r:id="rId5"/>
    <p:sldLayoutId id="2147487405" r:id="rId6"/>
    <p:sldLayoutId id="2147487406" r:id="rId7"/>
    <p:sldLayoutId id="2147487407" r:id="rId8"/>
    <p:sldLayoutId id="2147487408" r:id="rId9"/>
    <p:sldLayoutId id="2147487409" r:id="rId10"/>
    <p:sldLayoutId id="2147487410" r:id="rId11"/>
  </p:sldLayoutIdLst>
  <p:transition spd="med">
    <p:wipe dir="r"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7663" indent="-3476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778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089025" indent="-2333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2100263" indent="-32702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519363" indent="-304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976563" indent="-3048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433763" indent="-3048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890963" indent="-3048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4348163" indent="-3048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3075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48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8.3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Bond Polarity and Dipole Moments</a:t>
            </a:r>
          </a:p>
        </p:txBody>
      </p:sp>
      <p:sp>
        <p:nvSpPr>
          <p:cNvPr id="5121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426DBD0-145D-4072-A51B-E143D9B014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52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48" r:id="rId1"/>
    <p:sldLayoutId id="2147487249" r:id="rId2"/>
    <p:sldLayoutId id="2147487250" r:id="rId3"/>
    <p:sldLayoutId id="2147487251" r:id="rId4"/>
    <p:sldLayoutId id="2147487252" r:id="rId5"/>
    <p:sldLayoutId id="2147487253" r:id="rId6"/>
    <p:sldLayoutId id="2147487254" r:id="rId7"/>
    <p:sldLayoutId id="2147487255" r:id="rId8"/>
    <p:sldLayoutId id="2147487256" r:id="rId9"/>
    <p:sldLayoutId id="2147487257" r:id="rId10"/>
    <p:sldLayoutId id="2147487258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utoUpdateAnimBg="0"/>
      <p:bldP spid="51204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20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20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20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20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20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4099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72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8.4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Ions: Electron Configurations and Sizes</a:t>
            </a:r>
          </a:p>
        </p:txBody>
      </p:sp>
      <p:sp>
        <p:nvSpPr>
          <p:cNvPr id="522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22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89FB949-3058-4BC8-9281-474D687A7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276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59" r:id="rId1"/>
    <p:sldLayoutId id="2147487260" r:id="rId2"/>
    <p:sldLayoutId id="2147487261" r:id="rId3"/>
    <p:sldLayoutId id="2147487262" r:id="rId4"/>
    <p:sldLayoutId id="2147487263" r:id="rId5"/>
    <p:sldLayoutId id="2147487264" r:id="rId6"/>
    <p:sldLayoutId id="2147487265" r:id="rId7"/>
    <p:sldLayoutId id="2147487266" r:id="rId8"/>
    <p:sldLayoutId id="2147487267" r:id="rId9"/>
    <p:sldLayoutId id="2147487268" r:id="rId10"/>
    <p:sldLayoutId id="2147487269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utoUpdateAnimBg="0"/>
      <p:bldP spid="52228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2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22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22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22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2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5123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296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8.5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Energy Effects in Binary Ionic Compounds</a:t>
            </a:r>
          </a:p>
        </p:txBody>
      </p:sp>
      <p:sp>
        <p:nvSpPr>
          <p:cNvPr id="532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32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902BA27-8AD7-4A56-BDC8-78BA939029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300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70" r:id="rId1"/>
    <p:sldLayoutId id="2147487271" r:id="rId2"/>
    <p:sldLayoutId id="2147487272" r:id="rId3"/>
    <p:sldLayoutId id="2147487273" r:id="rId4"/>
    <p:sldLayoutId id="2147487274" r:id="rId5"/>
    <p:sldLayoutId id="2147487275" r:id="rId6"/>
    <p:sldLayoutId id="2147487276" r:id="rId7"/>
    <p:sldLayoutId id="2147487277" r:id="rId8"/>
    <p:sldLayoutId id="2147487278" r:id="rId9"/>
    <p:sldLayoutId id="2147487279" r:id="rId10"/>
    <p:sldLayoutId id="2147487280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utoUpdateAnimBg="0"/>
      <p:bldP spid="53252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25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25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25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25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2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147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20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8.6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Partial Ionic Character of Covalent Bonds</a:t>
            </a:r>
          </a:p>
        </p:txBody>
      </p:sp>
      <p:sp>
        <p:nvSpPr>
          <p:cNvPr id="542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42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A75816-EFD3-4BC1-A385-250EB88C51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324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81" r:id="rId1"/>
    <p:sldLayoutId id="2147487282" r:id="rId2"/>
    <p:sldLayoutId id="2147487283" r:id="rId3"/>
    <p:sldLayoutId id="2147487284" r:id="rId4"/>
    <p:sldLayoutId id="2147487285" r:id="rId5"/>
    <p:sldLayoutId id="2147487286" r:id="rId6"/>
    <p:sldLayoutId id="2147487287" r:id="rId7"/>
    <p:sldLayoutId id="2147487288" r:id="rId8"/>
    <p:sldLayoutId id="2147487289" r:id="rId9"/>
    <p:sldLayoutId id="2147487290" r:id="rId10"/>
    <p:sldLayoutId id="2147487291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  <p:bldP spid="54276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27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27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27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27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27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7171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344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8.7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The Covalent Chemical Bond: A Model</a:t>
            </a:r>
          </a:p>
        </p:txBody>
      </p:sp>
      <p:sp>
        <p:nvSpPr>
          <p:cNvPr id="553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531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7AB26F-0D21-4EF4-A38B-BEFB3B2688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348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92" r:id="rId1"/>
    <p:sldLayoutId id="2147487293" r:id="rId2"/>
    <p:sldLayoutId id="2147487294" r:id="rId3"/>
    <p:sldLayoutId id="2147487295" r:id="rId4"/>
    <p:sldLayoutId id="2147487296" r:id="rId5"/>
    <p:sldLayoutId id="2147487297" r:id="rId6"/>
    <p:sldLayoutId id="2147487298" r:id="rId7"/>
    <p:sldLayoutId id="2147487299" r:id="rId8"/>
    <p:sldLayoutId id="2147487300" r:id="rId9"/>
    <p:sldLayoutId id="2147487301" r:id="rId10"/>
    <p:sldLayoutId id="2147487302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utoUpdateAnimBg="0"/>
      <p:bldP spid="55300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30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30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30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30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3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8195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8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8.8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Covalent Bond Energies and Chemical Reactions</a:t>
            </a:r>
          </a:p>
        </p:txBody>
      </p:sp>
      <p:sp>
        <p:nvSpPr>
          <p:cNvPr id="1495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4951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8E86AD-7F72-4F3B-BFCB-388C0862E5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372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03" r:id="rId1"/>
    <p:sldLayoutId id="2147487304" r:id="rId2"/>
    <p:sldLayoutId id="2147487305" r:id="rId3"/>
    <p:sldLayoutId id="2147487306" r:id="rId4"/>
    <p:sldLayoutId id="2147487307" r:id="rId5"/>
    <p:sldLayoutId id="2147487308" r:id="rId6"/>
    <p:sldLayoutId id="2147487309" r:id="rId7"/>
    <p:sldLayoutId id="2147487310" r:id="rId8"/>
    <p:sldLayoutId id="2147487311" r:id="rId9"/>
    <p:sldLayoutId id="2147487312" r:id="rId10"/>
    <p:sldLayoutId id="2147487313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9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9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9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9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autoUpdateAnimBg="0"/>
      <p:bldP spid="149508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5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950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5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950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5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950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5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950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5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950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9219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392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8.9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The Localized Electron Bonding Model</a:t>
            </a:r>
          </a:p>
        </p:txBody>
      </p:sp>
      <p:sp>
        <p:nvSpPr>
          <p:cNvPr id="1341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3415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A90223-07C9-4E64-9D99-85C082D30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396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14" r:id="rId1"/>
    <p:sldLayoutId id="2147487315" r:id="rId2"/>
    <p:sldLayoutId id="2147487316" r:id="rId3"/>
    <p:sldLayoutId id="2147487317" r:id="rId4"/>
    <p:sldLayoutId id="2147487318" r:id="rId5"/>
    <p:sldLayoutId id="2147487319" r:id="rId6"/>
    <p:sldLayoutId id="2147487320" r:id="rId7"/>
    <p:sldLayoutId id="2147487321" r:id="rId8"/>
    <p:sldLayoutId id="2147487322" r:id="rId9"/>
    <p:sldLayoutId id="2147487323" r:id="rId10"/>
    <p:sldLayoutId id="2147487324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4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autoUpdateAnimBg="0"/>
      <p:bldP spid="134148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414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414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414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414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41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11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45.xml"/><Relationship Id="rId6" Type="http://schemas.openxmlformats.org/officeDocument/2006/relationships/slide" Target="slide22.xml"/><Relationship Id="rId11" Type="http://schemas.openxmlformats.org/officeDocument/2006/relationships/slide" Target="slide57.xml"/><Relationship Id="rId5" Type="http://schemas.openxmlformats.org/officeDocument/2006/relationships/slide" Target="slide36.xml"/><Relationship Id="rId10" Type="http://schemas.openxmlformats.org/officeDocument/2006/relationships/slide" Target="slide64.xml"/><Relationship Id="rId4" Type="http://schemas.openxmlformats.org/officeDocument/2006/relationships/slide" Target="slide30.xml"/><Relationship Id="rId9" Type="http://schemas.openxmlformats.org/officeDocument/2006/relationships/slide" Target="slide4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7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7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7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3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7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1.gi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5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6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9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4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4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4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4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4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5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Chapter 8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0" y="3124200"/>
            <a:ext cx="2886075" cy="895350"/>
          </a:xfrm>
        </p:spPr>
        <p:txBody>
          <a:bodyPr/>
          <a:lstStyle/>
          <a:p>
            <a:pPr eaLnBrk="1" hangingPunct="1"/>
            <a:r>
              <a:rPr lang="en-US" altLang="en-US" smtClean="0"/>
              <a:t>Bonding: General</a:t>
            </a:r>
          </a:p>
          <a:p>
            <a:pPr eaLnBrk="1" hangingPunct="1"/>
            <a:r>
              <a:rPr lang="en-US" altLang="en-US" smtClean="0"/>
              <a:t>Concepts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80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E0DFC3-EC55-46F2-954F-1E7F7E1F34C3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00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68580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Exercise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45735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2800" smtClean="0"/>
              <a:t>Arrange the following bonds from </a:t>
            </a:r>
            <a:r>
              <a:rPr lang="en-US" altLang="en-US" sz="2800" smtClean="0">
                <a:solidFill>
                  <a:srgbClr val="0000FF"/>
                </a:solidFill>
              </a:rPr>
              <a:t>most to least polar</a:t>
            </a:r>
            <a:r>
              <a:rPr lang="en-US" altLang="en-US" sz="2800" smtClean="0"/>
              <a:t>: 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>
              <a:buFontTx/>
              <a:buNone/>
            </a:pPr>
            <a:r>
              <a:rPr lang="en-US" altLang="en-US" sz="2800" smtClean="0"/>
              <a:t>a) 	N–F		O–F		C–F</a:t>
            </a:r>
          </a:p>
          <a:p>
            <a:pPr eaLnBrk="1" hangingPunct="1">
              <a:buFontTx/>
              <a:buNone/>
            </a:pPr>
            <a:r>
              <a:rPr lang="fr-FR" altLang="en-US" sz="2800" smtClean="0"/>
              <a:t>	</a:t>
            </a:r>
            <a:r>
              <a:rPr lang="en-US" altLang="en-US" sz="2800" smtClean="0">
                <a:solidFill>
                  <a:srgbClr val="009900"/>
                </a:solidFill>
              </a:rPr>
              <a:t>a)	 C–F, 	N–F, 		O–F</a:t>
            </a:r>
          </a:p>
          <a:p>
            <a:pPr eaLnBrk="1" hangingPunct="1">
              <a:buFontTx/>
              <a:buNone/>
            </a:pPr>
            <a:r>
              <a:rPr lang="fr-FR" altLang="en-US" sz="2800" smtClean="0"/>
              <a:t>b)	C</a:t>
            </a:r>
            <a:r>
              <a:rPr lang="en-US" altLang="en-US" sz="2800" smtClean="0"/>
              <a:t>–</a:t>
            </a:r>
            <a:r>
              <a:rPr lang="fr-FR" altLang="en-US" sz="2800" smtClean="0"/>
              <a:t>F		N</a:t>
            </a:r>
            <a:r>
              <a:rPr lang="en-US" altLang="en-US" sz="2800" smtClean="0"/>
              <a:t>–</a:t>
            </a:r>
            <a:r>
              <a:rPr lang="fr-FR" altLang="en-US" sz="2800" smtClean="0"/>
              <a:t>O		Si</a:t>
            </a:r>
            <a:r>
              <a:rPr lang="en-US" altLang="en-US" sz="2800" smtClean="0"/>
              <a:t>–</a:t>
            </a:r>
            <a:r>
              <a:rPr lang="fr-FR" altLang="en-US" sz="2800" smtClean="0"/>
              <a:t>F</a:t>
            </a:r>
            <a:endParaRPr lang="en-US" altLang="en-US" sz="2800" smtClean="0"/>
          </a:p>
          <a:p>
            <a:pPr eaLnBrk="1" hangingPunct="1">
              <a:buFontTx/>
              <a:buNone/>
            </a:pPr>
            <a:r>
              <a:rPr lang="en-US" altLang="en-US" sz="2800" smtClean="0"/>
              <a:t>	</a:t>
            </a:r>
            <a:r>
              <a:rPr lang="en-US" altLang="en-US" sz="2800" smtClean="0">
                <a:solidFill>
                  <a:srgbClr val="009900"/>
                </a:solidFill>
              </a:rPr>
              <a:t>b)	 Si–F, 	C–F, 		N–O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c)	Cl–Cl		B–Cl		S–Cl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009900"/>
                </a:solidFill>
              </a:rPr>
              <a:t>	c)	 B–Cl, 	S–Cl, 		Cl–Cl</a:t>
            </a:r>
          </a:p>
        </p:txBody>
      </p:sp>
      <p:pic>
        <p:nvPicPr>
          <p:cNvPr id="88070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utoUpdateAnimBg="0"/>
      <p:bldP spid="8704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901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7A5C3E-1CBA-4336-AD15-39520F4900F3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000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Dipole Moment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25278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Property of a molecule whose charge distribution can be represented by a center of positive charge and a center of negative charge.</a:t>
            </a:r>
          </a:p>
          <a:p>
            <a:pPr eaLnBrk="1" hangingPunct="1"/>
            <a:r>
              <a:rPr lang="en-US" altLang="en-US" sz="2800" smtClean="0"/>
              <a:t>Use an arrow to represent a dipole moment.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Point to the negative charge center with the tail of the arrow indicating the positive center of charge.</a:t>
            </a:r>
          </a:p>
        </p:txBody>
      </p:sp>
      <p:sp>
        <p:nvSpPr>
          <p:cNvPr id="9011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utoUpdateAnimBg="0"/>
      <p:bldP spid="9318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921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BE00DB-4867-48B5-8B5F-F9588631AD0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000"/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Dipole Moment</a:t>
            </a:r>
          </a:p>
        </p:txBody>
      </p:sp>
      <p:sp>
        <p:nvSpPr>
          <p:cNvPr id="92165" name="Rectangle 3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921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382000" cy="3898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942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02237E-4582-436F-86A5-98DF9DB42D3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000"/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 Net Dipole Moment (Dipoles Cancel)</a:t>
            </a:r>
          </a:p>
        </p:txBody>
      </p:sp>
      <p:sp>
        <p:nvSpPr>
          <p:cNvPr id="94213" name="Rectangle 3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942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8382000" cy="299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10.2</a:t>
            </a:r>
          </a:p>
        </p:txBody>
      </p:sp>
      <p:grpSp>
        <p:nvGrpSpPr>
          <p:cNvPr id="96259" name="Group 3"/>
          <p:cNvGrpSpPr>
            <a:grpSpLocks/>
          </p:cNvGrpSpPr>
          <p:nvPr/>
        </p:nvGrpSpPr>
        <p:grpSpPr bwMode="auto">
          <a:xfrm>
            <a:off x="228600" y="304800"/>
            <a:ext cx="8758238" cy="1636713"/>
            <a:chOff x="144" y="192"/>
            <a:chExt cx="5517" cy="1031"/>
          </a:xfrm>
        </p:grpSpPr>
        <p:sp>
          <p:nvSpPr>
            <p:cNvPr id="96379" name="Text Box 4"/>
            <p:cNvSpPr txBox="1">
              <a:spLocks noChangeArrowheads="1"/>
            </p:cNvSpPr>
            <p:nvPr/>
          </p:nvSpPr>
          <p:spPr bwMode="auto">
            <a:xfrm>
              <a:off x="706" y="192"/>
              <a:ext cx="495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3333CC"/>
                  </a:solidFill>
                  <a:latin typeface="Arial" panose="020B0604020202020204" pitchFamily="34" charset="0"/>
                </a:rPr>
                <a:t>Which of the following molecules have a dipole moment?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3333CC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>
                  <a:solidFill>
                    <a:srgbClr val="3333CC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aseline="0">
                  <a:solidFill>
                    <a:srgbClr val="3333CC"/>
                  </a:solidFill>
                  <a:latin typeface="Arial" panose="020B0604020202020204" pitchFamily="34" charset="0"/>
                </a:rPr>
                <a:t>O, CO</a:t>
              </a:r>
              <a:r>
                <a:rPr lang="en-US" altLang="en-US" sz="2400" baseline="-25000">
                  <a:solidFill>
                    <a:srgbClr val="3333CC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aseline="0">
                  <a:solidFill>
                    <a:srgbClr val="3333CC"/>
                  </a:solidFill>
                  <a:latin typeface="Arial" panose="020B0604020202020204" pitchFamily="34" charset="0"/>
                </a:rPr>
                <a:t>, SO</a:t>
              </a:r>
              <a:r>
                <a:rPr lang="en-US" altLang="en-US" sz="2400" baseline="-25000">
                  <a:solidFill>
                    <a:srgbClr val="3333CC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aseline="0">
                  <a:solidFill>
                    <a:srgbClr val="3333CC"/>
                  </a:solidFill>
                  <a:latin typeface="Arial" panose="020B0604020202020204" pitchFamily="34" charset="0"/>
                </a:rPr>
                <a:t>, and CH</a:t>
              </a:r>
              <a:r>
                <a:rPr lang="en-US" altLang="en-US" sz="2400" baseline="-25000">
                  <a:solidFill>
                    <a:srgbClr val="3333CC"/>
                  </a:solidFill>
                  <a:latin typeface="Arial" panose="020B0604020202020204" pitchFamily="34" charset="0"/>
                </a:rPr>
                <a:t>4</a:t>
              </a:r>
              <a:endParaRPr lang="en-US" altLang="en-US" sz="2400" baseline="0">
                <a:solidFill>
                  <a:srgbClr val="3333CC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96380" name="Object 5"/>
            <p:cNvGraphicFramePr>
              <a:graphicFrameLocks noChangeAspect="1"/>
            </p:cNvGraphicFramePr>
            <p:nvPr/>
          </p:nvGraphicFramePr>
          <p:xfrm>
            <a:off x="144" y="192"/>
            <a:ext cx="539" cy="10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81" name="Clip" r:id="rId3" imgW="856615" imgH="1637665" progId="MS_ClipArt_Gallery.2">
                    <p:embed/>
                  </p:oleObj>
                </mc:Choice>
                <mc:Fallback>
                  <p:oleObj name="Clip" r:id="rId3" imgW="856615" imgH="1637665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192"/>
                          <a:ext cx="539" cy="10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6052" name="Group 36"/>
          <p:cNvGrpSpPr>
            <a:grpSpLocks/>
          </p:cNvGrpSpPr>
          <p:nvPr/>
        </p:nvGrpSpPr>
        <p:grpSpPr bwMode="auto">
          <a:xfrm>
            <a:off x="1066800" y="1689100"/>
            <a:ext cx="1812925" cy="685800"/>
            <a:chOff x="1152" y="2592"/>
            <a:chExt cx="1142" cy="432"/>
          </a:xfrm>
        </p:grpSpPr>
        <p:sp>
          <p:nvSpPr>
            <p:cNvPr id="96366" name="Text Box 8"/>
            <p:cNvSpPr txBox="1">
              <a:spLocks noChangeArrowheads="1"/>
            </p:cNvSpPr>
            <p:nvPr/>
          </p:nvSpPr>
          <p:spPr bwMode="auto">
            <a:xfrm>
              <a:off x="1606" y="2599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grpSp>
          <p:nvGrpSpPr>
            <p:cNvPr id="96367" name="Group 35"/>
            <p:cNvGrpSpPr>
              <a:grpSpLocks/>
            </p:cNvGrpSpPr>
            <p:nvPr/>
          </p:nvGrpSpPr>
          <p:grpSpPr bwMode="auto">
            <a:xfrm rot="1847964">
              <a:off x="1825" y="2688"/>
              <a:ext cx="469" cy="288"/>
              <a:chOff x="1825" y="2598"/>
              <a:chExt cx="469" cy="288"/>
            </a:xfrm>
          </p:grpSpPr>
          <p:sp>
            <p:nvSpPr>
              <p:cNvPr id="96377" name="Line 13"/>
              <p:cNvSpPr>
                <a:spLocks noChangeShapeType="1"/>
              </p:cNvSpPr>
              <p:nvPr/>
            </p:nvSpPr>
            <p:spPr bwMode="auto">
              <a:xfrm>
                <a:off x="1825" y="2742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78" name="Text Box 14"/>
              <p:cNvSpPr txBox="1">
                <a:spLocks noChangeArrowheads="1"/>
              </p:cNvSpPr>
              <p:nvPr/>
            </p:nvSpPr>
            <p:spPr bwMode="auto">
              <a:xfrm>
                <a:off x="2039" y="2598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</a:t>
                </a:r>
              </a:p>
            </p:txBody>
          </p:sp>
        </p:grpSp>
        <p:grpSp>
          <p:nvGrpSpPr>
            <p:cNvPr id="96368" name="Group 18"/>
            <p:cNvGrpSpPr>
              <a:grpSpLocks/>
            </p:cNvGrpSpPr>
            <p:nvPr/>
          </p:nvGrpSpPr>
          <p:grpSpPr bwMode="auto">
            <a:xfrm rot="10800000">
              <a:off x="1664" y="2832"/>
              <a:ext cx="144" cy="48"/>
              <a:chOff x="3824" y="3888"/>
              <a:chExt cx="144" cy="48"/>
            </a:xfrm>
          </p:grpSpPr>
          <p:sp>
            <p:nvSpPr>
              <p:cNvPr id="96375" name="Oval 19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6376" name="Oval 20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6369" name="Group 27"/>
            <p:cNvGrpSpPr>
              <a:grpSpLocks/>
            </p:cNvGrpSpPr>
            <p:nvPr/>
          </p:nvGrpSpPr>
          <p:grpSpPr bwMode="auto">
            <a:xfrm rot="10800000">
              <a:off x="1648" y="2592"/>
              <a:ext cx="144" cy="48"/>
              <a:chOff x="3824" y="3888"/>
              <a:chExt cx="144" cy="48"/>
            </a:xfrm>
          </p:grpSpPr>
          <p:sp>
            <p:nvSpPr>
              <p:cNvPr id="96373" name="Oval 28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6374" name="Oval 29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6370" name="Group 34"/>
            <p:cNvGrpSpPr>
              <a:grpSpLocks/>
            </p:cNvGrpSpPr>
            <p:nvPr/>
          </p:nvGrpSpPr>
          <p:grpSpPr bwMode="auto">
            <a:xfrm rot="-2006157">
              <a:off x="1152" y="2736"/>
              <a:ext cx="472" cy="288"/>
              <a:chOff x="1152" y="2599"/>
              <a:chExt cx="472" cy="288"/>
            </a:xfrm>
          </p:grpSpPr>
          <p:sp>
            <p:nvSpPr>
              <p:cNvPr id="96371" name="Text Box 9"/>
              <p:cNvSpPr txBox="1">
                <a:spLocks noChangeArrowheads="1"/>
              </p:cNvSpPr>
              <p:nvPr/>
            </p:nvSpPr>
            <p:spPr bwMode="auto">
              <a:xfrm>
                <a:off x="1152" y="2599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96372" name="Line 33"/>
              <p:cNvSpPr>
                <a:spLocks noChangeShapeType="1"/>
              </p:cNvSpPr>
              <p:nvPr/>
            </p:nvSpPr>
            <p:spPr bwMode="auto">
              <a:xfrm>
                <a:off x="1384" y="2744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6059" name="Group 43"/>
          <p:cNvGrpSpPr>
            <a:grpSpLocks/>
          </p:cNvGrpSpPr>
          <p:nvPr/>
        </p:nvGrpSpPr>
        <p:grpSpPr bwMode="auto">
          <a:xfrm>
            <a:off x="1295400" y="1689100"/>
            <a:ext cx="1371600" cy="241300"/>
            <a:chOff x="816" y="1344"/>
            <a:chExt cx="864" cy="152"/>
          </a:xfrm>
        </p:grpSpPr>
        <p:grpSp>
          <p:nvGrpSpPr>
            <p:cNvPr id="96360" name="Group 39"/>
            <p:cNvGrpSpPr>
              <a:grpSpLocks/>
            </p:cNvGrpSpPr>
            <p:nvPr/>
          </p:nvGrpSpPr>
          <p:grpSpPr bwMode="auto">
            <a:xfrm>
              <a:off x="816" y="1344"/>
              <a:ext cx="240" cy="152"/>
              <a:chOff x="816" y="1344"/>
              <a:chExt cx="240" cy="152"/>
            </a:xfrm>
          </p:grpSpPr>
          <p:sp>
            <p:nvSpPr>
              <p:cNvPr id="96364" name="Line 37"/>
              <p:cNvSpPr>
                <a:spLocks noChangeShapeType="1"/>
              </p:cNvSpPr>
              <p:nvPr/>
            </p:nvSpPr>
            <p:spPr bwMode="auto">
              <a:xfrm flipV="1">
                <a:off x="816" y="1344"/>
                <a:ext cx="240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5" name="Line 38"/>
              <p:cNvSpPr>
                <a:spLocks noChangeShapeType="1"/>
              </p:cNvSpPr>
              <p:nvPr/>
            </p:nvSpPr>
            <p:spPr bwMode="auto">
              <a:xfrm>
                <a:off x="824" y="140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61" name="Group 40"/>
            <p:cNvGrpSpPr>
              <a:grpSpLocks/>
            </p:cNvGrpSpPr>
            <p:nvPr/>
          </p:nvGrpSpPr>
          <p:grpSpPr bwMode="auto">
            <a:xfrm flipH="1">
              <a:off x="1440" y="1344"/>
              <a:ext cx="240" cy="152"/>
              <a:chOff x="816" y="1344"/>
              <a:chExt cx="240" cy="152"/>
            </a:xfrm>
          </p:grpSpPr>
          <p:sp>
            <p:nvSpPr>
              <p:cNvPr id="96362" name="Line 41"/>
              <p:cNvSpPr>
                <a:spLocks noChangeShapeType="1"/>
              </p:cNvSpPr>
              <p:nvPr/>
            </p:nvSpPr>
            <p:spPr bwMode="auto">
              <a:xfrm flipV="1">
                <a:off x="816" y="1344"/>
                <a:ext cx="240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3" name="Line 42"/>
              <p:cNvSpPr>
                <a:spLocks noChangeShapeType="1"/>
              </p:cNvSpPr>
              <p:nvPr/>
            </p:nvSpPr>
            <p:spPr bwMode="auto">
              <a:xfrm>
                <a:off x="824" y="140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6062" name="Group 46"/>
          <p:cNvGrpSpPr>
            <a:grpSpLocks/>
          </p:cNvGrpSpPr>
          <p:nvPr/>
        </p:nvGrpSpPr>
        <p:grpSpPr bwMode="auto">
          <a:xfrm>
            <a:off x="1854200" y="1612900"/>
            <a:ext cx="228600" cy="685800"/>
            <a:chOff x="1168" y="1296"/>
            <a:chExt cx="144" cy="432"/>
          </a:xfrm>
        </p:grpSpPr>
        <p:sp>
          <p:nvSpPr>
            <p:cNvPr id="96358" name="Line 44"/>
            <p:cNvSpPr>
              <a:spLocks noChangeShapeType="1"/>
            </p:cNvSpPr>
            <p:nvPr/>
          </p:nvSpPr>
          <p:spPr bwMode="auto">
            <a:xfrm flipV="1">
              <a:off x="1248" y="1296"/>
              <a:ext cx="0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59" name="Line 45"/>
            <p:cNvSpPr>
              <a:spLocks noChangeShapeType="1"/>
            </p:cNvSpPr>
            <p:nvPr/>
          </p:nvSpPr>
          <p:spPr bwMode="auto">
            <a:xfrm>
              <a:off x="1168" y="1664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63" name="Text Box 47"/>
          <p:cNvSpPr txBox="1">
            <a:spLocks noChangeArrowheads="1"/>
          </p:cNvSpPr>
          <p:nvPr/>
        </p:nvSpPr>
        <p:spPr bwMode="auto">
          <a:xfrm>
            <a:off x="889000" y="2414588"/>
            <a:ext cx="21859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dipole moment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polar molecule</a:t>
            </a:r>
          </a:p>
        </p:txBody>
      </p:sp>
      <p:grpSp>
        <p:nvGrpSpPr>
          <p:cNvPr id="86143" name="Group 127"/>
          <p:cNvGrpSpPr>
            <a:grpSpLocks/>
          </p:cNvGrpSpPr>
          <p:nvPr/>
        </p:nvGrpSpPr>
        <p:grpSpPr bwMode="auto">
          <a:xfrm>
            <a:off x="5867400" y="1676400"/>
            <a:ext cx="1854200" cy="685800"/>
            <a:chOff x="3696" y="1336"/>
            <a:chExt cx="1168" cy="432"/>
          </a:xfrm>
        </p:grpSpPr>
        <p:grpSp>
          <p:nvGrpSpPr>
            <p:cNvPr id="96330" name="Group 68"/>
            <p:cNvGrpSpPr>
              <a:grpSpLocks/>
            </p:cNvGrpSpPr>
            <p:nvPr/>
          </p:nvGrpSpPr>
          <p:grpSpPr bwMode="auto">
            <a:xfrm rot="10800000">
              <a:off x="4192" y="1336"/>
              <a:ext cx="144" cy="48"/>
              <a:chOff x="3824" y="3888"/>
              <a:chExt cx="144" cy="48"/>
            </a:xfrm>
          </p:grpSpPr>
          <p:sp>
            <p:nvSpPr>
              <p:cNvPr id="96356" name="Oval 69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6357" name="Oval 70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6331" name="Group 125"/>
            <p:cNvGrpSpPr>
              <a:grpSpLocks/>
            </p:cNvGrpSpPr>
            <p:nvPr/>
          </p:nvGrpSpPr>
          <p:grpSpPr bwMode="auto">
            <a:xfrm>
              <a:off x="3696" y="1343"/>
              <a:ext cx="1168" cy="425"/>
              <a:chOff x="3504" y="1543"/>
              <a:chExt cx="1168" cy="425"/>
            </a:xfrm>
          </p:grpSpPr>
          <p:sp>
            <p:nvSpPr>
              <p:cNvPr id="96332" name="Text Box 49"/>
              <p:cNvSpPr txBox="1">
                <a:spLocks noChangeArrowheads="1"/>
              </p:cNvSpPr>
              <p:nvPr/>
            </p:nvSpPr>
            <p:spPr bwMode="auto">
              <a:xfrm>
                <a:off x="3958" y="1543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</a:t>
                </a:r>
              </a:p>
            </p:txBody>
          </p:sp>
          <p:grpSp>
            <p:nvGrpSpPr>
              <p:cNvPr id="96333" name="Group 112"/>
              <p:cNvGrpSpPr>
                <a:grpSpLocks/>
              </p:cNvGrpSpPr>
              <p:nvPr/>
            </p:nvGrpSpPr>
            <p:grpSpPr bwMode="auto">
              <a:xfrm rot="-1902885">
                <a:off x="3504" y="1673"/>
                <a:ext cx="480" cy="295"/>
                <a:chOff x="3504" y="1536"/>
                <a:chExt cx="480" cy="295"/>
              </a:xfrm>
            </p:grpSpPr>
            <p:sp>
              <p:nvSpPr>
                <p:cNvPr id="96346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504" y="1543"/>
                  <a:ext cx="26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aseline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O</a:t>
                  </a:r>
                </a:p>
              </p:txBody>
            </p:sp>
            <p:grpSp>
              <p:nvGrpSpPr>
                <p:cNvPr id="96347" name="Group 51"/>
                <p:cNvGrpSpPr>
                  <a:grpSpLocks/>
                </p:cNvGrpSpPr>
                <p:nvPr/>
              </p:nvGrpSpPr>
              <p:grpSpPr bwMode="auto">
                <a:xfrm>
                  <a:off x="3744" y="1665"/>
                  <a:ext cx="240" cy="44"/>
                  <a:chOff x="960" y="3712"/>
                  <a:chExt cx="240" cy="44"/>
                </a:xfrm>
              </p:grpSpPr>
              <p:sp>
                <p:nvSpPr>
                  <p:cNvPr id="96354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3756"/>
                    <a:ext cx="24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355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3712"/>
                    <a:ext cx="24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348" name="Group 56"/>
                <p:cNvGrpSpPr>
                  <a:grpSpLocks/>
                </p:cNvGrpSpPr>
                <p:nvPr/>
              </p:nvGrpSpPr>
              <p:grpSpPr bwMode="auto">
                <a:xfrm rot="10800000">
                  <a:off x="3568" y="1536"/>
                  <a:ext cx="144" cy="48"/>
                  <a:chOff x="3824" y="3888"/>
                  <a:chExt cx="144" cy="48"/>
                </a:xfrm>
              </p:grpSpPr>
              <p:sp>
                <p:nvSpPr>
                  <p:cNvPr id="96352" name="Oval 5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20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aseline="0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6353" name="Oval 5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824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aseline="0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6349" name="Group 59"/>
                <p:cNvGrpSpPr>
                  <a:grpSpLocks/>
                </p:cNvGrpSpPr>
                <p:nvPr/>
              </p:nvGrpSpPr>
              <p:grpSpPr bwMode="auto">
                <a:xfrm rot="10800000">
                  <a:off x="3568" y="1776"/>
                  <a:ext cx="144" cy="48"/>
                  <a:chOff x="3824" y="3888"/>
                  <a:chExt cx="144" cy="48"/>
                </a:xfrm>
              </p:grpSpPr>
              <p:sp>
                <p:nvSpPr>
                  <p:cNvPr id="96350" name="Oval 6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20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aseline="0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6351" name="Oval 6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824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aseline="0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96334" name="Group 113"/>
              <p:cNvGrpSpPr>
                <a:grpSpLocks/>
              </p:cNvGrpSpPr>
              <p:nvPr/>
            </p:nvGrpSpPr>
            <p:grpSpPr bwMode="auto">
              <a:xfrm rot="1828845">
                <a:off x="4177" y="1632"/>
                <a:ext cx="495" cy="294"/>
                <a:chOff x="4177" y="1536"/>
                <a:chExt cx="495" cy="294"/>
              </a:xfrm>
            </p:grpSpPr>
            <p:sp>
              <p:nvSpPr>
                <p:cNvPr id="96335" name="Line 54"/>
                <p:cNvSpPr>
                  <a:spLocks noChangeShapeType="1"/>
                </p:cNvSpPr>
                <p:nvPr/>
              </p:nvSpPr>
              <p:spPr bwMode="auto">
                <a:xfrm>
                  <a:off x="4177" y="1686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36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4391" y="1542"/>
                  <a:ext cx="26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aseline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O</a:t>
                  </a:r>
                </a:p>
              </p:txBody>
            </p:sp>
            <p:grpSp>
              <p:nvGrpSpPr>
                <p:cNvPr id="96337" name="Group 62"/>
                <p:cNvGrpSpPr>
                  <a:grpSpLocks/>
                </p:cNvGrpSpPr>
                <p:nvPr/>
              </p:nvGrpSpPr>
              <p:grpSpPr bwMode="auto">
                <a:xfrm rot="10800000">
                  <a:off x="4448" y="1536"/>
                  <a:ext cx="144" cy="48"/>
                  <a:chOff x="3824" y="3888"/>
                  <a:chExt cx="144" cy="48"/>
                </a:xfrm>
              </p:grpSpPr>
              <p:sp>
                <p:nvSpPr>
                  <p:cNvPr id="96344" name="Oval 6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20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aseline="0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6345" name="Oval 6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824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aseline="0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6338" name="Group 65"/>
                <p:cNvGrpSpPr>
                  <a:grpSpLocks/>
                </p:cNvGrpSpPr>
                <p:nvPr/>
              </p:nvGrpSpPr>
              <p:grpSpPr bwMode="auto">
                <a:xfrm rot="10800000">
                  <a:off x="4448" y="1776"/>
                  <a:ext cx="144" cy="48"/>
                  <a:chOff x="3824" y="3888"/>
                  <a:chExt cx="144" cy="48"/>
                </a:xfrm>
              </p:grpSpPr>
              <p:sp>
                <p:nvSpPr>
                  <p:cNvPr id="96342" name="Oval 6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20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aseline="0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6343" name="Oval 6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824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aseline="0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6339" name="Group 71"/>
                <p:cNvGrpSpPr>
                  <a:grpSpLocks/>
                </p:cNvGrpSpPr>
                <p:nvPr/>
              </p:nvGrpSpPr>
              <p:grpSpPr bwMode="auto">
                <a:xfrm rot="5400000">
                  <a:off x="4576" y="1664"/>
                  <a:ext cx="144" cy="48"/>
                  <a:chOff x="3824" y="3888"/>
                  <a:chExt cx="144" cy="48"/>
                </a:xfrm>
              </p:grpSpPr>
              <p:sp>
                <p:nvSpPr>
                  <p:cNvPr id="96340" name="Oval 7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20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aseline="0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6341" name="Oval 7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824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aseline="0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86119" name="Group 103"/>
          <p:cNvGrpSpPr>
            <a:grpSpLocks/>
          </p:cNvGrpSpPr>
          <p:nvPr/>
        </p:nvGrpSpPr>
        <p:grpSpPr bwMode="auto">
          <a:xfrm>
            <a:off x="1143000" y="4484688"/>
            <a:ext cx="1828800" cy="468312"/>
            <a:chOff x="720" y="2825"/>
            <a:chExt cx="1152" cy="295"/>
          </a:xfrm>
        </p:grpSpPr>
        <p:sp>
          <p:nvSpPr>
            <p:cNvPr id="96309" name="Text Box 75"/>
            <p:cNvSpPr txBox="1">
              <a:spLocks noChangeArrowheads="1"/>
            </p:cNvSpPr>
            <p:nvPr/>
          </p:nvSpPr>
          <p:spPr bwMode="auto">
            <a:xfrm>
              <a:off x="1174" y="2832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96310" name="Text Box 76"/>
            <p:cNvSpPr txBox="1">
              <a:spLocks noChangeArrowheads="1"/>
            </p:cNvSpPr>
            <p:nvPr/>
          </p:nvSpPr>
          <p:spPr bwMode="auto">
            <a:xfrm>
              <a:off x="720" y="2832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grpSp>
          <p:nvGrpSpPr>
            <p:cNvPr id="96311" name="Group 77"/>
            <p:cNvGrpSpPr>
              <a:grpSpLocks/>
            </p:cNvGrpSpPr>
            <p:nvPr/>
          </p:nvGrpSpPr>
          <p:grpSpPr bwMode="auto">
            <a:xfrm>
              <a:off x="960" y="2954"/>
              <a:ext cx="240" cy="44"/>
              <a:chOff x="960" y="3712"/>
              <a:chExt cx="240" cy="44"/>
            </a:xfrm>
          </p:grpSpPr>
          <p:sp>
            <p:nvSpPr>
              <p:cNvPr id="96328" name="Line 78"/>
              <p:cNvSpPr>
                <a:spLocks noChangeShapeType="1"/>
              </p:cNvSpPr>
              <p:nvPr/>
            </p:nvSpPr>
            <p:spPr bwMode="auto">
              <a:xfrm>
                <a:off x="960" y="3756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29" name="Line 79"/>
              <p:cNvSpPr>
                <a:spLocks noChangeShapeType="1"/>
              </p:cNvSpPr>
              <p:nvPr/>
            </p:nvSpPr>
            <p:spPr bwMode="auto">
              <a:xfrm>
                <a:off x="960" y="3712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312" name="Text Box 81"/>
            <p:cNvSpPr txBox="1">
              <a:spLocks noChangeArrowheads="1"/>
            </p:cNvSpPr>
            <p:nvPr/>
          </p:nvSpPr>
          <p:spPr bwMode="auto">
            <a:xfrm>
              <a:off x="1607" y="2831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grpSp>
          <p:nvGrpSpPr>
            <p:cNvPr id="96313" name="Group 82"/>
            <p:cNvGrpSpPr>
              <a:grpSpLocks/>
            </p:cNvGrpSpPr>
            <p:nvPr/>
          </p:nvGrpSpPr>
          <p:grpSpPr bwMode="auto">
            <a:xfrm rot="10800000">
              <a:off x="784" y="2825"/>
              <a:ext cx="144" cy="48"/>
              <a:chOff x="3824" y="3888"/>
              <a:chExt cx="144" cy="48"/>
            </a:xfrm>
          </p:grpSpPr>
          <p:sp>
            <p:nvSpPr>
              <p:cNvPr id="96326" name="Oval 83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6327" name="Oval 84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6314" name="Group 85"/>
            <p:cNvGrpSpPr>
              <a:grpSpLocks/>
            </p:cNvGrpSpPr>
            <p:nvPr/>
          </p:nvGrpSpPr>
          <p:grpSpPr bwMode="auto">
            <a:xfrm rot="10800000">
              <a:off x="784" y="3065"/>
              <a:ext cx="144" cy="48"/>
              <a:chOff x="3824" y="3888"/>
              <a:chExt cx="144" cy="48"/>
            </a:xfrm>
          </p:grpSpPr>
          <p:sp>
            <p:nvSpPr>
              <p:cNvPr id="96324" name="Oval 86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6325" name="Oval 87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6315" name="Group 88"/>
            <p:cNvGrpSpPr>
              <a:grpSpLocks/>
            </p:cNvGrpSpPr>
            <p:nvPr/>
          </p:nvGrpSpPr>
          <p:grpSpPr bwMode="auto">
            <a:xfrm rot="10800000">
              <a:off x="1664" y="2825"/>
              <a:ext cx="144" cy="48"/>
              <a:chOff x="3824" y="3888"/>
              <a:chExt cx="144" cy="48"/>
            </a:xfrm>
          </p:grpSpPr>
          <p:sp>
            <p:nvSpPr>
              <p:cNvPr id="96322" name="Oval 89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6323" name="Oval 90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6316" name="Group 91"/>
            <p:cNvGrpSpPr>
              <a:grpSpLocks/>
            </p:cNvGrpSpPr>
            <p:nvPr/>
          </p:nvGrpSpPr>
          <p:grpSpPr bwMode="auto">
            <a:xfrm rot="10800000">
              <a:off x="1664" y="3065"/>
              <a:ext cx="144" cy="48"/>
              <a:chOff x="3824" y="3888"/>
              <a:chExt cx="144" cy="48"/>
            </a:xfrm>
          </p:grpSpPr>
          <p:sp>
            <p:nvSpPr>
              <p:cNvPr id="96320" name="Oval 92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6321" name="Oval 93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6317" name="Group 100"/>
            <p:cNvGrpSpPr>
              <a:grpSpLocks/>
            </p:cNvGrpSpPr>
            <p:nvPr/>
          </p:nvGrpSpPr>
          <p:grpSpPr bwMode="auto">
            <a:xfrm>
              <a:off x="1400" y="2952"/>
              <a:ext cx="240" cy="44"/>
              <a:chOff x="960" y="3712"/>
              <a:chExt cx="240" cy="44"/>
            </a:xfrm>
          </p:grpSpPr>
          <p:sp>
            <p:nvSpPr>
              <p:cNvPr id="96318" name="Line 101"/>
              <p:cNvSpPr>
                <a:spLocks noChangeShapeType="1"/>
              </p:cNvSpPr>
              <p:nvPr/>
            </p:nvSpPr>
            <p:spPr bwMode="auto">
              <a:xfrm>
                <a:off x="960" y="3756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19" name="Line 102"/>
              <p:cNvSpPr>
                <a:spLocks noChangeShapeType="1"/>
              </p:cNvSpPr>
              <p:nvPr/>
            </p:nvSpPr>
            <p:spPr bwMode="auto">
              <a:xfrm>
                <a:off x="960" y="3712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6127" name="Group 111"/>
          <p:cNvGrpSpPr>
            <a:grpSpLocks/>
          </p:cNvGrpSpPr>
          <p:nvPr/>
        </p:nvGrpSpPr>
        <p:grpSpPr bwMode="auto">
          <a:xfrm>
            <a:off x="1244600" y="4191000"/>
            <a:ext cx="1574800" cy="228600"/>
            <a:chOff x="784" y="2640"/>
            <a:chExt cx="992" cy="144"/>
          </a:xfrm>
        </p:grpSpPr>
        <p:grpSp>
          <p:nvGrpSpPr>
            <p:cNvPr id="96303" name="Group 104"/>
            <p:cNvGrpSpPr>
              <a:grpSpLocks/>
            </p:cNvGrpSpPr>
            <p:nvPr/>
          </p:nvGrpSpPr>
          <p:grpSpPr bwMode="auto">
            <a:xfrm rot="-5400000">
              <a:off x="928" y="2496"/>
              <a:ext cx="144" cy="432"/>
              <a:chOff x="1168" y="1296"/>
              <a:chExt cx="144" cy="432"/>
            </a:xfrm>
          </p:grpSpPr>
          <p:sp>
            <p:nvSpPr>
              <p:cNvPr id="96307" name="Line 105"/>
              <p:cNvSpPr>
                <a:spLocks noChangeShapeType="1"/>
              </p:cNvSpPr>
              <p:nvPr/>
            </p:nvSpPr>
            <p:spPr bwMode="auto">
              <a:xfrm flipV="1">
                <a:off x="1248" y="1296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08" name="Line 106"/>
              <p:cNvSpPr>
                <a:spLocks noChangeShapeType="1"/>
              </p:cNvSpPr>
              <p:nvPr/>
            </p:nvSpPr>
            <p:spPr bwMode="auto">
              <a:xfrm>
                <a:off x="1168" y="166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04" name="Group 107"/>
            <p:cNvGrpSpPr>
              <a:grpSpLocks/>
            </p:cNvGrpSpPr>
            <p:nvPr/>
          </p:nvGrpSpPr>
          <p:grpSpPr bwMode="auto">
            <a:xfrm rot="5400000" flipH="1">
              <a:off x="1488" y="2496"/>
              <a:ext cx="144" cy="432"/>
              <a:chOff x="1168" y="1296"/>
              <a:chExt cx="144" cy="432"/>
            </a:xfrm>
          </p:grpSpPr>
          <p:sp>
            <p:nvSpPr>
              <p:cNvPr id="96305" name="Line 108"/>
              <p:cNvSpPr>
                <a:spLocks noChangeShapeType="1"/>
              </p:cNvSpPr>
              <p:nvPr/>
            </p:nvSpPr>
            <p:spPr bwMode="auto">
              <a:xfrm flipV="1">
                <a:off x="1248" y="1296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06" name="Line 109"/>
              <p:cNvSpPr>
                <a:spLocks noChangeShapeType="1"/>
              </p:cNvSpPr>
              <p:nvPr/>
            </p:nvSpPr>
            <p:spPr bwMode="auto">
              <a:xfrm>
                <a:off x="1168" y="166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6126" name="Text Box 110"/>
          <p:cNvSpPr txBox="1">
            <a:spLocks noChangeArrowheads="1"/>
          </p:cNvSpPr>
          <p:nvPr/>
        </p:nvSpPr>
        <p:spPr bwMode="auto">
          <a:xfrm>
            <a:off x="609600" y="5181600"/>
            <a:ext cx="281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no dipole moment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nonpolar molecule</a:t>
            </a:r>
          </a:p>
        </p:txBody>
      </p:sp>
      <p:grpSp>
        <p:nvGrpSpPr>
          <p:cNvPr id="86140" name="Group 124"/>
          <p:cNvGrpSpPr>
            <a:grpSpLocks/>
          </p:cNvGrpSpPr>
          <p:nvPr/>
        </p:nvGrpSpPr>
        <p:grpSpPr bwMode="auto">
          <a:xfrm>
            <a:off x="6083300" y="1638300"/>
            <a:ext cx="1358900" cy="266700"/>
            <a:chOff x="3640" y="1512"/>
            <a:chExt cx="856" cy="168"/>
          </a:xfrm>
        </p:grpSpPr>
        <p:grpSp>
          <p:nvGrpSpPr>
            <p:cNvPr id="96297" name="Group 115"/>
            <p:cNvGrpSpPr>
              <a:grpSpLocks/>
            </p:cNvGrpSpPr>
            <p:nvPr/>
          </p:nvGrpSpPr>
          <p:grpSpPr bwMode="auto">
            <a:xfrm flipH="1" flipV="1">
              <a:off x="3640" y="1528"/>
              <a:ext cx="240" cy="152"/>
              <a:chOff x="816" y="1344"/>
              <a:chExt cx="240" cy="152"/>
            </a:xfrm>
          </p:grpSpPr>
          <p:sp>
            <p:nvSpPr>
              <p:cNvPr id="96301" name="Line 116"/>
              <p:cNvSpPr>
                <a:spLocks noChangeShapeType="1"/>
              </p:cNvSpPr>
              <p:nvPr/>
            </p:nvSpPr>
            <p:spPr bwMode="auto">
              <a:xfrm flipV="1">
                <a:off x="816" y="1344"/>
                <a:ext cx="240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02" name="Line 117"/>
              <p:cNvSpPr>
                <a:spLocks noChangeShapeType="1"/>
              </p:cNvSpPr>
              <p:nvPr/>
            </p:nvSpPr>
            <p:spPr bwMode="auto">
              <a:xfrm>
                <a:off x="824" y="140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298" name="Group 118"/>
            <p:cNvGrpSpPr>
              <a:grpSpLocks/>
            </p:cNvGrpSpPr>
            <p:nvPr/>
          </p:nvGrpSpPr>
          <p:grpSpPr bwMode="auto">
            <a:xfrm flipV="1">
              <a:off x="4256" y="1512"/>
              <a:ext cx="240" cy="152"/>
              <a:chOff x="816" y="1344"/>
              <a:chExt cx="240" cy="152"/>
            </a:xfrm>
          </p:grpSpPr>
          <p:sp>
            <p:nvSpPr>
              <p:cNvPr id="96299" name="Line 119"/>
              <p:cNvSpPr>
                <a:spLocks noChangeShapeType="1"/>
              </p:cNvSpPr>
              <p:nvPr/>
            </p:nvSpPr>
            <p:spPr bwMode="auto">
              <a:xfrm flipV="1">
                <a:off x="816" y="1344"/>
                <a:ext cx="240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00" name="Line 120"/>
              <p:cNvSpPr>
                <a:spLocks noChangeShapeType="1"/>
              </p:cNvSpPr>
              <p:nvPr/>
            </p:nvSpPr>
            <p:spPr bwMode="auto">
              <a:xfrm>
                <a:off x="824" y="140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6137" name="Group 121"/>
          <p:cNvGrpSpPr>
            <a:grpSpLocks/>
          </p:cNvGrpSpPr>
          <p:nvPr/>
        </p:nvGrpSpPr>
        <p:grpSpPr bwMode="auto">
          <a:xfrm flipV="1">
            <a:off x="6654800" y="1524000"/>
            <a:ext cx="228600" cy="685800"/>
            <a:chOff x="1168" y="1296"/>
            <a:chExt cx="144" cy="432"/>
          </a:xfrm>
        </p:grpSpPr>
        <p:sp>
          <p:nvSpPr>
            <p:cNvPr id="96295" name="Line 122"/>
            <p:cNvSpPr>
              <a:spLocks noChangeShapeType="1"/>
            </p:cNvSpPr>
            <p:nvPr/>
          </p:nvSpPr>
          <p:spPr bwMode="auto">
            <a:xfrm flipV="1">
              <a:off x="1248" y="1296"/>
              <a:ext cx="0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6" name="Line 123"/>
            <p:cNvSpPr>
              <a:spLocks noChangeShapeType="1"/>
            </p:cNvSpPr>
            <p:nvPr/>
          </p:nvSpPr>
          <p:spPr bwMode="auto">
            <a:xfrm>
              <a:off x="1168" y="1664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142" name="Text Box 126"/>
          <p:cNvSpPr txBox="1">
            <a:spLocks noChangeArrowheads="1"/>
          </p:cNvSpPr>
          <p:nvPr/>
        </p:nvSpPr>
        <p:spPr bwMode="auto">
          <a:xfrm>
            <a:off x="5664200" y="2413000"/>
            <a:ext cx="21859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dipole moment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polar molecule</a:t>
            </a:r>
          </a:p>
        </p:txBody>
      </p:sp>
      <p:grpSp>
        <p:nvGrpSpPr>
          <p:cNvPr id="86153" name="Group 137"/>
          <p:cNvGrpSpPr>
            <a:grpSpLocks/>
          </p:cNvGrpSpPr>
          <p:nvPr/>
        </p:nvGrpSpPr>
        <p:grpSpPr bwMode="auto">
          <a:xfrm>
            <a:off x="5943600" y="3581400"/>
            <a:ext cx="1890713" cy="1930400"/>
            <a:chOff x="3728" y="2400"/>
            <a:chExt cx="1191" cy="1216"/>
          </a:xfrm>
        </p:grpSpPr>
        <p:sp>
          <p:nvSpPr>
            <p:cNvPr id="96286" name="Text Box 128"/>
            <p:cNvSpPr txBox="1">
              <a:spLocks noChangeArrowheads="1"/>
            </p:cNvSpPr>
            <p:nvPr/>
          </p:nvSpPr>
          <p:spPr bwMode="auto">
            <a:xfrm>
              <a:off x="4192" y="285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96287" name="Text Box 129"/>
            <p:cNvSpPr txBox="1">
              <a:spLocks noChangeArrowheads="1"/>
            </p:cNvSpPr>
            <p:nvPr/>
          </p:nvSpPr>
          <p:spPr bwMode="auto">
            <a:xfrm>
              <a:off x="4192" y="2400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96288" name="Text Box 130"/>
            <p:cNvSpPr txBox="1">
              <a:spLocks noChangeArrowheads="1"/>
            </p:cNvSpPr>
            <p:nvPr/>
          </p:nvSpPr>
          <p:spPr bwMode="auto">
            <a:xfrm>
              <a:off x="4192" y="3328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96289" name="Text Box 131"/>
            <p:cNvSpPr txBox="1">
              <a:spLocks noChangeArrowheads="1"/>
            </p:cNvSpPr>
            <p:nvPr/>
          </p:nvSpPr>
          <p:spPr bwMode="auto">
            <a:xfrm>
              <a:off x="4664" y="285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96290" name="Text Box 132"/>
            <p:cNvSpPr txBox="1">
              <a:spLocks noChangeArrowheads="1"/>
            </p:cNvSpPr>
            <p:nvPr/>
          </p:nvSpPr>
          <p:spPr bwMode="auto">
            <a:xfrm>
              <a:off x="3728" y="285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96291" name="Line 133"/>
            <p:cNvSpPr>
              <a:spLocks noChangeShapeType="1"/>
            </p:cNvSpPr>
            <p:nvPr/>
          </p:nvSpPr>
          <p:spPr bwMode="auto">
            <a:xfrm>
              <a:off x="4464" y="3001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2" name="Line 134"/>
            <p:cNvSpPr>
              <a:spLocks noChangeShapeType="1"/>
            </p:cNvSpPr>
            <p:nvPr/>
          </p:nvSpPr>
          <p:spPr bwMode="auto">
            <a:xfrm>
              <a:off x="3936" y="3001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3" name="Line 135"/>
            <p:cNvSpPr>
              <a:spLocks noChangeShapeType="1"/>
            </p:cNvSpPr>
            <p:nvPr/>
          </p:nvSpPr>
          <p:spPr bwMode="auto">
            <a:xfrm rot="5400000">
              <a:off x="4200" y="3240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4" name="Line 136"/>
            <p:cNvSpPr>
              <a:spLocks noChangeShapeType="1"/>
            </p:cNvSpPr>
            <p:nvPr/>
          </p:nvSpPr>
          <p:spPr bwMode="auto">
            <a:xfrm rot="5400000">
              <a:off x="4200" y="2760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168" name="Group 152"/>
          <p:cNvGrpSpPr>
            <a:grpSpLocks/>
          </p:cNvGrpSpPr>
          <p:nvPr/>
        </p:nvGrpSpPr>
        <p:grpSpPr bwMode="auto">
          <a:xfrm>
            <a:off x="6096000" y="3657600"/>
            <a:ext cx="1600200" cy="1676400"/>
            <a:chOff x="3840" y="2304"/>
            <a:chExt cx="1008" cy="1056"/>
          </a:xfrm>
        </p:grpSpPr>
        <p:grpSp>
          <p:nvGrpSpPr>
            <p:cNvPr id="96274" name="Group 139"/>
            <p:cNvGrpSpPr>
              <a:grpSpLocks/>
            </p:cNvGrpSpPr>
            <p:nvPr/>
          </p:nvGrpSpPr>
          <p:grpSpPr bwMode="auto">
            <a:xfrm rot="-5400000">
              <a:off x="4560" y="2488"/>
              <a:ext cx="144" cy="432"/>
              <a:chOff x="1168" y="1296"/>
              <a:chExt cx="144" cy="432"/>
            </a:xfrm>
          </p:grpSpPr>
          <p:sp>
            <p:nvSpPr>
              <p:cNvPr id="96284" name="Line 140"/>
              <p:cNvSpPr>
                <a:spLocks noChangeShapeType="1"/>
              </p:cNvSpPr>
              <p:nvPr/>
            </p:nvSpPr>
            <p:spPr bwMode="auto">
              <a:xfrm flipV="1">
                <a:off x="1248" y="1296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85" name="Line 141"/>
              <p:cNvSpPr>
                <a:spLocks noChangeShapeType="1"/>
              </p:cNvSpPr>
              <p:nvPr/>
            </p:nvSpPr>
            <p:spPr bwMode="auto">
              <a:xfrm>
                <a:off x="1168" y="166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275" name="Group 142"/>
            <p:cNvGrpSpPr>
              <a:grpSpLocks/>
            </p:cNvGrpSpPr>
            <p:nvPr/>
          </p:nvGrpSpPr>
          <p:grpSpPr bwMode="auto">
            <a:xfrm rot="5400000" flipH="1">
              <a:off x="3984" y="2808"/>
              <a:ext cx="144" cy="432"/>
              <a:chOff x="1168" y="1296"/>
              <a:chExt cx="144" cy="432"/>
            </a:xfrm>
          </p:grpSpPr>
          <p:sp>
            <p:nvSpPr>
              <p:cNvPr id="96282" name="Line 143"/>
              <p:cNvSpPr>
                <a:spLocks noChangeShapeType="1"/>
              </p:cNvSpPr>
              <p:nvPr/>
            </p:nvSpPr>
            <p:spPr bwMode="auto">
              <a:xfrm flipV="1">
                <a:off x="1248" y="1296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83" name="Line 144"/>
              <p:cNvSpPr>
                <a:spLocks noChangeShapeType="1"/>
              </p:cNvSpPr>
              <p:nvPr/>
            </p:nvSpPr>
            <p:spPr bwMode="auto">
              <a:xfrm>
                <a:off x="1168" y="166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276" name="Group 145"/>
            <p:cNvGrpSpPr>
              <a:grpSpLocks/>
            </p:cNvGrpSpPr>
            <p:nvPr/>
          </p:nvGrpSpPr>
          <p:grpSpPr bwMode="auto">
            <a:xfrm rot="10800000">
              <a:off x="4080" y="2304"/>
              <a:ext cx="144" cy="432"/>
              <a:chOff x="1168" y="1296"/>
              <a:chExt cx="144" cy="432"/>
            </a:xfrm>
          </p:grpSpPr>
          <p:sp>
            <p:nvSpPr>
              <p:cNvPr id="96280" name="Line 146"/>
              <p:cNvSpPr>
                <a:spLocks noChangeShapeType="1"/>
              </p:cNvSpPr>
              <p:nvPr/>
            </p:nvSpPr>
            <p:spPr bwMode="auto">
              <a:xfrm flipV="1">
                <a:off x="1248" y="1296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81" name="Line 147"/>
              <p:cNvSpPr>
                <a:spLocks noChangeShapeType="1"/>
              </p:cNvSpPr>
              <p:nvPr/>
            </p:nvSpPr>
            <p:spPr bwMode="auto">
              <a:xfrm>
                <a:off x="1168" y="166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277" name="Group 148"/>
            <p:cNvGrpSpPr>
              <a:grpSpLocks/>
            </p:cNvGrpSpPr>
            <p:nvPr/>
          </p:nvGrpSpPr>
          <p:grpSpPr bwMode="auto">
            <a:xfrm rot="10800000" flipV="1">
              <a:off x="4416" y="2928"/>
              <a:ext cx="144" cy="432"/>
              <a:chOff x="1168" y="1296"/>
              <a:chExt cx="144" cy="432"/>
            </a:xfrm>
          </p:grpSpPr>
          <p:sp>
            <p:nvSpPr>
              <p:cNvPr id="96278" name="Line 149"/>
              <p:cNvSpPr>
                <a:spLocks noChangeShapeType="1"/>
              </p:cNvSpPr>
              <p:nvPr/>
            </p:nvSpPr>
            <p:spPr bwMode="auto">
              <a:xfrm flipV="1">
                <a:off x="1248" y="1296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79" name="Line 150"/>
              <p:cNvSpPr>
                <a:spLocks noChangeShapeType="1"/>
              </p:cNvSpPr>
              <p:nvPr/>
            </p:nvSpPr>
            <p:spPr bwMode="auto">
              <a:xfrm>
                <a:off x="1168" y="166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6167" name="Text Box 151"/>
          <p:cNvSpPr txBox="1">
            <a:spLocks noChangeArrowheads="1"/>
          </p:cNvSpPr>
          <p:nvPr/>
        </p:nvSpPr>
        <p:spPr bwMode="auto">
          <a:xfrm>
            <a:off x="5473700" y="5537200"/>
            <a:ext cx="281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no dipole moment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nonpolar molecule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6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6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6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63" grpId="0" autoUpdateAnimBg="0"/>
      <p:bldP spid="86126" grpId="0" autoUpdateAnimBg="0"/>
      <p:bldP spid="86142" grpId="0" autoUpdateAnimBg="0"/>
      <p:bldP spid="8616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972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D3129B-5F1A-40E5-9FE6-3C51FFE85C4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000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Electron Configurations in Stable Compounds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5401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800" i="1" smtClean="0"/>
              <a:t>Two nonmetals</a:t>
            </a:r>
            <a:r>
              <a:rPr lang="en-US" altLang="en-US" sz="2800" smtClean="0"/>
              <a:t> form a covalent bond by sharing electrons to complete the valence electron configurations of both atoms.</a:t>
            </a:r>
          </a:p>
          <a:p>
            <a:pPr>
              <a:spcBef>
                <a:spcPct val="0"/>
              </a:spcBef>
            </a:pPr>
            <a:r>
              <a:rPr lang="en-US" altLang="en-US" sz="2800" smtClean="0"/>
              <a:t>A </a:t>
            </a:r>
            <a:r>
              <a:rPr lang="en-US" altLang="en-US" sz="2800" i="1" smtClean="0"/>
              <a:t>metal and a nonmetal </a:t>
            </a:r>
            <a:r>
              <a:rPr lang="en-US" altLang="en-US" sz="2800" smtClean="0"/>
              <a:t>form ions by emptying the valence orbitals of the metal and adding electrons to the nonmetal to gain a noble gas configuration.  These ions then form a binary ionic compound.</a:t>
            </a:r>
          </a:p>
        </p:txBody>
      </p:sp>
      <p:sp>
        <p:nvSpPr>
          <p:cNvPr id="9728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utoUpdateAnimBg="0"/>
      <p:bldP spid="10137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993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AF33CD-5A32-445A-8FE2-E4A29E7F7CB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00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Lattice Energy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change in energy that takes place when separated gaseous ions are packed together to form an ionic solid.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>
              <a:buFontTx/>
              <a:buNone/>
            </a:pPr>
            <a:r>
              <a:rPr lang="en-US" altLang="en-US" sz="2800" i="1" smtClean="0"/>
              <a:t>	k</a:t>
            </a:r>
            <a:r>
              <a:rPr lang="en-US" altLang="en-US" sz="2800" smtClean="0"/>
              <a:t> = proportionality constant</a:t>
            </a:r>
          </a:p>
          <a:p>
            <a:pPr eaLnBrk="1" hangingPunct="1">
              <a:buFontTx/>
              <a:buNone/>
            </a:pPr>
            <a:r>
              <a:rPr lang="en-US" altLang="en-US" sz="2800" i="1" smtClean="0"/>
              <a:t>	Q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 and </a:t>
            </a:r>
            <a:r>
              <a:rPr lang="en-US" altLang="en-US" sz="2800" i="1" smtClean="0"/>
              <a:t>Q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 = charges on the ions </a:t>
            </a:r>
            <a:r>
              <a:rPr lang="en-US" altLang="en-US" sz="2800" smtClean="0">
                <a:solidFill>
                  <a:srgbClr val="FF0000"/>
                </a:solidFill>
              </a:rPr>
              <a:t>** affects size</a:t>
            </a:r>
          </a:p>
          <a:p>
            <a:pPr eaLnBrk="1" hangingPunct="1">
              <a:buFontTx/>
              <a:buNone/>
            </a:pPr>
            <a:r>
              <a:rPr lang="en-US" altLang="en-US" sz="2800" i="1" smtClean="0"/>
              <a:t>	r</a:t>
            </a:r>
            <a:r>
              <a:rPr lang="en-US" altLang="en-US" sz="2800" smtClean="0"/>
              <a:t> = 	shortest distance between the centers of the    	cations and anions</a:t>
            </a:r>
          </a:p>
        </p:txBody>
      </p:sp>
      <p:sp>
        <p:nvSpPr>
          <p:cNvPr id="9933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99335" name="Rectangle 5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113670" name="Object 6"/>
          <p:cNvGraphicFramePr>
            <a:graphicFrameLocks noChangeAspect="1"/>
          </p:cNvGraphicFramePr>
          <p:nvPr/>
        </p:nvGraphicFramePr>
        <p:xfrm>
          <a:off x="2438400" y="3429000"/>
          <a:ext cx="40100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7" name="Equation" r:id="rId4" imgW="4013200" imgH="914400" progId="Equation.BREE4">
                  <p:embed/>
                </p:oleObj>
              </mc:Choice>
              <mc:Fallback>
                <p:oleObj name="Equation" r:id="rId4" imgW="4013200" imgH="9144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29000"/>
                        <a:ext cx="40100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utoUpdateAnimBg="0"/>
      <p:bldP spid="11366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13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6DD63F-900B-4970-9B41-A5F007C6E8BA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000"/>
          </a:p>
        </p:txBody>
      </p:sp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Born-Haber Cycle for NaCl</a:t>
            </a:r>
          </a:p>
        </p:txBody>
      </p:sp>
      <p:sp>
        <p:nvSpPr>
          <p:cNvPr id="101381" name="Rectangle 3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1383" r:id="rId2" imgW="0" imgH="0"/>
        </mc:Choice>
        <mc:Fallback>
          <p:control r:id="rId2" imgW="0" imgH="0">
            <p:pic>
              <p:nvPicPr>
                <p:cNvPr id="10138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2057400"/>
                  <a:ext cx="6399213" cy="403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34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A50097-11FE-4C4A-84B1-50E7A7ED62A3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00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Formation of an Ionic Solid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78088"/>
            <a:ext cx="8229600" cy="39703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tx2"/>
                </a:solidFill>
              </a:rPr>
              <a:t>1. Convert to gas phase if needed (for solids… </a:t>
            </a:r>
            <a:r>
              <a:rPr lang="en-US" altLang="en-US" sz="2800" smtClean="0"/>
              <a:t>Sublimation of the solid metal.)</a:t>
            </a:r>
          </a:p>
          <a:p>
            <a:pPr lvl="1" eaLnBrk="1" hangingPunct="1">
              <a:buFontTx/>
              <a:buChar char="•"/>
            </a:pPr>
            <a:r>
              <a:rPr lang="en-US" altLang="en-US" sz="2800" smtClean="0"/>
              <a:t>M(</a:t>
            </a:r>
            <a:r>
              <a:rPr lang="en-US" altLang="en-US" sz="2800" i="1" smtClean="0"/>
              <a:t>s</a:t>
            </a:r>
            <a:r>
              <a:rPr lang="en-US" altLang="en-US" sz="2800" smtClean="0"/>
              <a:t>)  </a:t>
            </a:r>
            <a:r>
              <a:rPr lang="en-US" altLang="en-US" sz="2800" smtClean="0">
                <a:latin typeface="Symbol" panose="05050102010706020507" pitchFamily="18" charset="2"/>
              </a:rPr>
              <a:t></a:t>
            </a:r>
            <a:r>
              <a:rPr lang="en-US" altLang="en-US" sz="2800" smtClean="0"/>
              <a:t>  M(</a:t>
            </a:r>
            <a:r>
              <a:rPr lang="en-US" altLang="en-US" sz="2800" i="1" smtClean="0"/>
              <a:t>g</a:t>
            </a:r>
            <a:r>
              <a:rPr lang="en-US" altLang="en-US" sz="2800" smtClean="0"/>
              <a:t>)     [endothermic (+)]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tx2"/>
                </a:solidFill>
              </a:rPr>
              <a:t>2.	</a:t>
            </a:r>
            <a:r>
              <a:rPr lang="en-US" altLang="en-US" sz="2800" smtClean="0"/>
              <a:t>Ionization Energy of the metal atoms. (may need to add 1</a:t>
            </a:r>
            <a:r>
              <a:rPr lang="en-US" altLang="en-US" sz="2800" baseline="30000" smtClean="0"/>
              <a:t>st</a:t>
            </a:r>
            <a:r>
              <a:rPr lang="en-US" altLang="en-US" sz="2800" smtClean="0"/>
              <a:t> IE, 2</a:t>
            </a:r>
            <a:r>
              <a:rPr lang="en-US" altLang="en-US" sz="2800" baseline="30000" smtClean="0"/>
              <a:t>nd</a:t>
            </a:r>
            <a:r>
              <a:rPr lang="en-US" altLang="en-US" sz="2800" smtClean="0"/>
              <a:t> IE, etc.)</a:t>
            </a:r>
          </a:p>
          <a:p>
            <a:pPr lvl="1" eaLnBrk="1" hangingPunct="1">
              <a:buFontTx/>
              <a:buChar char="•"/>
            </a:pPr>
            <a:r>
              <a:rPr lang="en-US" altLang="en-US" sz="2800" smtClean="0"/>
              <a:t> M(</a:t>
            </a:r>
            <a:r>
              <a:rPr lang="en-US" altLang="en-US" sz="2800" i="1" smtClean="0"/>
              <a:t>g</a:t>
            </a:r>
            <a:r>
              <a:rPr lang="en-US" altLang="en-US" sz="2800" smtClean="0"/>
              <a:t>)  </a:t>
            </a:r>
            <a:r>
              <a:rPr lang="en-US" altLang="en-US" sz="2800" smtClean="0">
                <a:latin typeface="Symbol" panose="05050102010706020507" pitchFamily="18" charset="2"/>
              </a:rPr>
              <a:t></a:t>
            </a:r>
            <a:r>
              <a:rPr lang="en-US" altLang="en-US" sz="2800" smtClean="0"/>
              <a:t>  M</a:t>
            </a:r>
            <a:r>
              <a:rPr lang="en-US" altLang="en-US" sz="2800" baseline="30000" smtClean="0"/>
              <a:t>+</a:t>
            </a:r>
            <a:r>
              <a:rPr lang="en-US" altLang="en-US" sz="2800" smtClean="0"/>
              <a:t>(</a:t>
            </a:r>
            <a:r>
              <a:rPr lang="en-US" altLang="en-US" sz="2800" i="1" smtClean="0"/>
              <a:t>g</a:t>
            </a:r>
            <a:r>
              <a:rPr lang="en-US" altLang="en-US" sz="2800" smtClean="0"/>
              <a:t>) + e</a:t>
            </a:r>
            <a:r>
              <a:rPr lang="en-US" altLang="en-US" sz="2800" baseline="30000" smtClean="0">
                <a:latin typeface="Symbol" panose="05050102010706020507" pitchFamily="18" charset="2"/>
              </a:rPr>
              <a:t></a:t>
            </a:r>
            <a:r>
              <a:rPr lang="en-US" altLang="en-US" sz="2800" smtClean="0"/>
              <a:t>     [endothermic (+)]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tx2"/>
                </a:solidFill>
              </a:rPr>
              <a:t>3.	</a:t>
            </a:r>
            <a:r>
              <a:rPr lang="en-US" altLang="en-US" sz="2800" smtClean="0"/>
              <a:t>Dissociation of the nonmetal if needed.</a:t>
            </a:r>
          </a:p>
          <a:p>
            <a:pPr lvl="1" eaLnBrk="1" hangingPunct="1">
              <a:buFontTx/>
              <a:buChar char="•"/>
            </a:pPr>
            <a:r>
              <a:rPr lang="en-US" altLang="en-US" sz="2800" baseline="30000" smtClean="0"/>
              <a:t> 1</a:t>
            </a:r>
            <a:r>
              <a:rPr lang="en-US" altLang="en-US" sz="2800" smtClean="0"/>
              <a:t>/</a:t>
            </a:r>
            <a:r>
              <a:rPr lang="en-US" altLang="en-US" sz="1800" smtClean="0"/>
              <a:t>2</a:t>
            </a:r>
            <a:r>
              <a:rPr lang="en-US" altLang="en-US" sz="2800" smtClean="0"/>
              <a:t>X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(</a:t>
            </a:r>
            <a:r>
              <a:rPr lang="en-US" altLang="en-US" sz="2800" i="1" smtClean="0"/>
              <a:t>g</a:t>
            </a:r>
            <a:r>
              <a:rPr lang="en-US" altLang="en-US" sz="2800" smtClean="0"/>
              <a:t>)  </a:t>
            </a:r>
            <a:r>
              <a:rPr lang="en-US" altLang="en-US" sz="2800" smtClean="0">
                <a:latin typeface="Symbol" panose="05050102010706020507" pitchFamily="18" charset="2"/>
              </a:rPr>
              <a:t></a:t>
            </a:r>
            <a:r>
              <a:rPr lang="en-US" altLang="en-US" sz="2800" smtClean="0"/>
              <a:t>  X(</a:t>
            </a:r>
            <a:r>
              <a:rPr lang="en-US" altLang="en-US" sz="2800" i="1" smtClean="0"/>
              <a:t>g</a:t>
            </a:r>
            <a:r>
              <a:rPr lang="en-US" altLang="en-US" sz="2800" smtClean="0"/>
              <a:t>)     [endothermic (+)]</a:t>
            </a:r>
          </a:p>
        </p:txBody>
      </p:sp>
      <p:sp>
        <p:nvSpPr>
          <p:cNvPr id="10343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03431" name="TextBox 1"/>
          <p:cNvSpPr txBox="1">
            <a:spLocks noChangeArrowheads="1"/>
          </p:cNvSpPr>
          <p:nvPr/>
        </p:nvSpPr>
        <p:spPr bwMode="auto">
          <a:xfrm>
            <a:off x="381000" y="16764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baseline="0">
                <a:solidFill>
                  <a:srgbClr val="FF0000"/>
                </a:solidFill>
                <a:latin typeface="Times" panose="02020603050405020304" pitchFamily="18" charset="0"/>
              </a:rPr>
              <a:t>Lattice Energy problems must always be done for a </a:t>
            </a:r>
            <a:r>
              <a:rPr lang="en-US" altLang="en-US" b="1" u="sng" baseline="0">
                <a:solidFill>
                  <a:srgbClr val="FF0000"/>
                </a:solidFill>
                <a:latin typeface="Times" panose="02020603050405020304" pitchFamily="18" charset="0"/>
              </a:rPr>
              <a:t>single atom</a:t>
            </a:r>
            <a:r>
              <a:rPr lang="en-US" altLang="en-US" b="1" baseline="0">
                <a:solidFill>
                  <a:srgbClr val="FF0000"/>
                </a:solidFill>
                <a:latin typeface="Times" panose="02020603050405020304" pitchFamily="18" charset="0"/>
              </a:rPr>
              <a:t> in the </a:t>
            </a:r>
            <a:r>
              <a:rPr lang="en-US" altLang="en-US" b="1" u="sng" baseline="0">
                <a:solidFill>
                  <a:srgbClr val="FF0000"/>
                </a:solidFill>
                <a:latin typeface="Times" panose="02020603050405020304" pitchFamily="18" charset="0"/>
              </a:rPr>
              <a:t>gas state</a:t>
            </a:r>
            <a:r>
              <a:rPr lang="en-US" altLang="en-US" b="1" baseline="0">
                <a:solidFill>
                  <a:srgbClr val="FF0000"/>
                </a:solidFill>
                <a:latin typeface="Times" panose="02020603050405020304" pitchFamily="18" charset="0"/>
              </a:rPr>
              <a:t> – and be sure to know the SIGN of each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autoUpdateAnimBg="0"/>
      <p:bldP spid="11776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54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269955-3F9F-4F43-B898-254DB54AECB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000"/>
          </a:p>
        </p:txBody>
      </p:sp>
      <p:sp>
        <p:nvSpPr>
          <p:cNvPr id="1054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Formation of an Ionic Solid </a:t>
            </a:r>
            <a:r>
              <a:rPr lang="en-US" altLang="en-US" sz="1600" smtClean="0"/>
              <a:t>(continued)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02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tx2"/>
                </a:solidFill>
              </a:rPr>
              <a:t>4.	 Electron Affinity for </a:t>
            </a:r>
            <a:r>
              <a:rPr lang="en-US" altLang="en-US" sz="2800" smtClean="0"/>
              <a:t>Formation of X</a:t>
            </a:r>
            <a:r>
              <a:rPr lang="en-US" altLang="en-US" sz="2800" baseline="30000" smtClean="0">
                <a:latin typeface="Symbol" panose="05050102010706020507" pitchFamily="18" charset="2"/>
              </a:rPr>
              <a:t></a:t>
            </a:r>
            <a:r>
              <a:rPr lang="en-US" altLang="en-US" sz="2800" smtClean="0"/>
              <a:t> ions in the gas phase.</a:t>
            </a:r>
          </a:p>
          <a:p>
            <a:pPr lvl="1" eaLnBrk="1" hangingPunct="1">
              <a:buFontTx/>
              <a:buChar char="•"/>
            </a:pPr>
            <a:r>
              <a:rPr lang="en-US" altLang="en-US" sz="2800" smtClean="0"/>
              <a:t>  X(</a:t>
            </a:r>
            <a:r>
              <a:rPr lang="en-US" altLang="en-US" sz="2800" i="1" smtClean="0"/>
              <a:t>g</a:t>
            </a:r>
            <a:r>
              <a:rPr lang="en-US" altLang="en-US" sz="2800" smtClean="0"/>
              <a:t>) + e</a:t>
            </a:r>
            <a:r>
              <a:rPr lang="en-US" altLang="en-US" sz="2800" baseline="30000" smtClean="0">
                <a:latin typeface="Symbol" panose="05050102010706020507" pitchFamily="18" charset="2"/>
              </a:rPr>
              <a:t></a:t>
            </a:r>
            <a:r>
              <a:rPr lang="en-US" altLang="en-US" sz="2800" smtClean="0"/>
              <a:t>  </a:t>
            </a:r>
            <a:r>
              <a:rPr lang="en-US" altLang="en-US" sz="2800" smtClean="0">
                <a:latin typeface="Symbol" panose="05050102010706020507" pitchFamily="18" charset="2"/>
              </a:rPr>
              <a:t></a:t>
            </a:r>
            <a:r>
              <a:rPr lang="en-US" altLang="en-US" sz="2800" smtClean="0"/>
              <a:t>  X</a:t>
            </a:r>
            <a:r>
              <a:rPr lang="en-US" altLang="en-US" sz="2800" baseline="30000" smtClean="0">
                <a:latin typeface="Symbol" panose="05050102010706020507" pitchFamily="18" charset="2"/>
              </a:rPr>
              <a:t></a:t>
            </a:r>
            <a:r>
              <a:rPr lang="en-US" altLang="en-US" sz="2800" smtClean="0"/>
              <a:t>(</a:t>
            </a:r>
            <a:r>
              <a:rPr lang="en-US" altLang="en-US" sz="2800" i="1" smtClean="0"/>
              <a:t>g</a:t>
            </a:r>
            <a:r>
              <a:rPr lang="en-US" altLang="en-US" sz="2800" smtClean="0"/>
              <a:t>)     [exothermic (-)]</a:t>
            </a: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tx2"/>
                </a:solidFill>
              </a:rPr>
              <a:t>5.	 Lattice Energy for </a:t>
            </a:r>
            <a:r>
              <a:rPr lang="en-US" altLang="en-US" sz="2800" smtClean="0"/>
              <a:t>Formation of the solid MX.</a:t>
            </a:r>
          </a:p>
          <a:p>
            <a:pPr lvl="1" eaLnBrk="1" hangingPunct="1">
              <a:buFontTx/>
              <a:buChar char="•"/>
            </a:pPr>
            <a:r>
              <a:rPr lang="en-US" altLang="en-US" sz="2800" smtClean="0"/>
              <a:t>	M</a:t>
            </a:r>
            <a:r>
              <a:rPr lang="en-US" altLang="en-US" sz="2800" baseline="30000" smtClean="0"/>
              <a:t>+</a:t>
            </a:r>
            <a:r>
              <a:rPr lang="en-US" altLang="en-US" sz="2800" smtClean="0"/>
              <a:t>(</a:t>
            </a:r>
            <a:r>
              <a:rPr lang="en-US" altLang="en-US" sz="2800" i="1" smtClean="0"/>
              <a:t>g</a:t>
            </a:r>
            <a:r>
              <a:rPr lang="en-US" altLang="en-US" sz="2800" smtClean="0"/>
              <a:t>) + X</a:t>
            </a:r>
            <a:r>
              <a:rPr lang="en-US" altLang="en-US" sz="2800" baseline="30000" smtClean="0">
                <a:latin typeface="Symbol" panose="05050102010706020507" pitchFamily="18" charset="2"/>
              </a:rPr>
              <a:t></a:t>
            </a:r>
            <a:r>
              <a:rPr lang="en-US" altLang="en-US" sz="2800" smtClean="0"/>
              <a:t>(</a:t>
            </a:r>
            <a:r>
              <a:rPr lang="en-US" altLang="en-US" sz="2800" i="1" smtClean="0"/>
              <a:t>g</a:t>
            </a:r>
            <a:r>
              <a:rPr lang="en-US" altLang="en-US" sz="2800" smtClean="0"/>
              <a:t>)  </a:t>
            </a:r>
            <a:r>
              <a:rPr lang="en-US" altLang="en-US" sz="2800" smtClean="0">
                <a:latin typeface="Symbol" panose="05050102010706020507" pitchFamily="18" charset="2"/>
              </a:rPr>
              <a:t></a:t>
            </a:r>
            <a:r>
              <a:rPr lang="en-US" altLang="en-US" sz="2800" smtClean="0"/>
              <a:t>  MX(</a:t>
            </a:r>
            <a:r>
              <a:rPr lang="en-US" altLang="en-US" sz="2800" i="1" smtClean="0"/>
              <a:t>s</a:t>
            </a:r>
            <a:r>
              <a:rPr lang="en-US" altLang="en-US" sz="2800" smtClean="0"/>
              <a:t>) </a:t>
            </a:r>
          </a:p>
          <a:p>
            <a:pPr lvl="1" eaLnBrk="1" hangingPunct="1">
              <a:buFontTx/>
              <a:buNone/>
            </a:pPr>
            <a:r>
              <a:rPr lang="en-US" altLang="en-US" sz="2800" smtClean="0"/>
              <a:t>					[quite exothermic (-)]</a:t>
            </a:r>
          </a:p>
        </p:txBody>
      </p:sp>
      <p:sp>
        <p:nvSpPr>
          <p:cNvPr id="10547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899025"/>
          </a:xfrm>
        </p:spPr>
        <p:txBody>
          <a:bodyPr/>
          <a:lstStyle/>
          <a:p>
            <a:pPr marL="914400" indent="-914400" eaLnBrk="1" hangingPunct="1">
              <a:buFontTx/>
              <a:buNone/>
            </a:pPr>
            <a:r>
              <a:rPr lang="en-US" altLang="en-US" sz="2200" smtClean="0">
                <a:hlinkClick r:id="rId2" action="ppaction://hlinksldjump"/>
              </a:rPr>
              <a:t>8.1  	Types of Chemical Bonds</a:t>
            </a:r>
            <a:endParaRPr lang="en-US" altLang="en-US" sz="2200" smtClean="0"/>
          </a:p>
          <a:p>
            <a:pPr marL="914400" indent="-914400" eaLnBrk="1" hangingPunct="1">
              <a:buFontTx/>
              <a:buNone/>
            </a:pPr>
            <a:r>
              <a:rPr lang="en-US" altLang="en-US" sz="2200" smtClean="0">
                <a:hlinkClick r:id="rId3" action="ppaction://hlinksldjump"/>
              </a:rPr>
              <a:t>8.3  	Bond Polarity and Dipole Moments</a:t>
            </a:r>
            <a:endParaRPr lang="en-US" altLang="en-US" sz="2200" smtClean="0"/>
          </a:p>
          <a:p>
            <a:pPr marL="914400" indent="-914400" eaLnBrk="1" hangingPunct="1">
              <a:buFontTx/>
              <a:buNone/>
            </a:pPr>
            <a:r>
              <a:rPr lang="en-US" altLang="en-US" sz="2200" smtClean="0">
                <a:hlinkClick r:id="rId4" action="ppaction://hlinksldjump"/>
              </a:rPr>
              <a:t>8.5 	Energy Effects in Binary Ionic Compounds</a:t>
            </a:r>
            <a:endParaRPr lang="en-US" altLang="en-US" sz="2200" smtClean="0"/>
          </a:p>
          <a:p>
            <a:pPr marL="914400" indent="-914400" eaLnBrk="1" hangingPunct="1">
              <a:buFontTx/>
              <a:buNone/>
            </a:pPr>
            <a:r>
              <a:rPr lang="en-US" altLang="en-US" sz="2200" smtClean="0">
                <a:hlinkClick r:id="rId5" action="ppaction://hlinksldjump"/>
              </a:rPr>
              <a:t>8.6	Partial Ionic Character of Covalent Bonds</a:t>
            </a:r>
            <a:endParaRPr lang="en-US" altLang="en-US" sz="2200" smtClean="0"/>
          </a:p>
          <a:p>
            <a:pPr marL="914400" indent="-914400" eaLnBrk="1" hangingPunct="1">
              <a:buFontTx/>
              <a:buNone/>
            </a:pPr>
            <a:r>
              <a:rPr lang="en-US" altLang="en-US" sz="2200" smtClean="0">
                <a:hlinkClick r:id="rId4" action="ppaction://hlinksldjump"/>
              </a:rPr>
              <a:t>8.7	The Covalent Chemical Bond: A Model</a:t>
            </a:r>
            <a:endParaRPr lang="en-US" altLang="en-US" sz="2200" smtClean="0"/>
          </a:p>
          <a:p>
            <a:pPr marL="914400" indent="-914400" eaLnBrk="1" hangingPunct="1">
              <a:buFontTx/>
              <a:buNone/>
            </a:pPr>
            <a:r>
              <a:rPr lang="en-US" altLang="en-US" sz="2200" smtClean="0">
                <a:hlinkClick r:id="rId6" action="ppaction://hlinksldjump"/>
              </a:rPr>
              <a:t>8.8	Covalent Bond Energies and Chemical Reactions</a:t>
            </a:r>
            <a:endParaRPr lang="en-US" altLang="en-US" sz="2200" smtClean="0"/>
          </a:p>
          <a:p>
            <a:pPr marL="914400" indent="-914400" eaLnBrk="1" hangingPunct="1">
              <a:buFontTx/>
              <a:buNone/>
            </a:pPr>
            <a:r>
              <a:rPr lang="en-US" altLang="en-US" sz="2200" smtClean="0">
                <a:hlinkClick r:id="rId7" action="ppaction://hlinksldjump"/>
              </a:rPr>
              <a:t>8.9	The Localized Electron Bonding Model</a:t>
            </a:r>
            <a:endParaRPr lang="en-US" altLang="en-US" sz="2200" smtClean="0"/>
          </a:p>
          <a:p>
            <a:pPr marL="914400" indent="-914400" eaLnBrk="1" hangingPunct="1">
              <a:buFontTx/>
              <a:buNone/>
            </a:pPr>
            <a:r>
              <a:rPr lang="en-US" altLang="en-US" sz="2200" smtClean="0">
                <a:hlinkClick r:id="rId8" action="ppaction://hlinksldjump"/>
              </a:rPr>
              <a:t>8.10	Lewis Structures</a:t>
            </a:r>
            <a:endParaRPr lang="en-US" altLang="en-US" sz="2200" smtClean="0"/>
          </a:p>
          <a:p>
            <a:pPr marL="914400" indent="-914400" eaLnBrk="1" hangingPunct="1">
              <a:buFontTx/>
              <a:buNone/>
            </a:pPr>
            <a:r>
              <a:rPr lang="en-US" altLang="en-US" sz="2200" smtClean="0">
                <a:hlinkClick r:id="rId9" action="ppaction://hlinksldjump"/>
              </a:rPr>
              <a:t>8.11	Exceptions to the Octet Rule</a:t>
            </a:r>
            <a:endParaRPr lang="en-US" altLang="en-US" sz="2200" smtClean="0"/>
          </a:p>
          <a:p>
            <a:pPr marL="914400" indent="-914400" eaLnBrk="1" hangingPunct="1">
              <a:buFontTx/>
              <a:buNone/>
            </a:pPr>
            <a:r>
              <a:rPr lang="en-US" altLang="en-US" sz="2200" smtClean="0">
                <a:hlinkClick r:id="rId10" action="ppaction://hlinksldjump"/>
              </a:rPr>
              <a:t>8.12	Resonance</a:t>
            </a:r>
            <a:endParaRPr lang="en-US" altLang="en-US" sz="2200" smtClean="0"/>
          </a:p>
          <a:p>
            <a:pPr marL="914400" indent="-914400" eaLnBrk="1" hangingPunct="1">
              <a:buFontTx/>
              <a:buNone/>
            </a:pPr>
            <a:r>
              <a:rPr lang="en-US" altLang="en-US" sz="2200" smtClean="0">
                <a:hlinkClick r:id="rId11" action="ppaction://hlinksldjump"/>
              </a:rPr>
              <a:t>8.13	Molecular Structure: The VSEPR Model</a:t>
            </a:r>
            <a:endParaRPr lang="en-US" altLang="en-US" sz="2200" smtClean="0"/>
          </a:p>
          <a:p>
            <a:pPr marL="914400" indent="-914400" eaLnBrk="1" hangingPunct="1">
              <a:buFontTx/>
              <a:buNone/>
            </a:pPr>
            <a:endParaRPr lang="en-US" altLang="en-US" sz="220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9.3</a:t>
            </a:r>
          </a:p>
        </p:txBody>
      </p:sp>
      <p:pic>
        <p:nvPicPr>
          <p:cNvPr id="107523" name="Picture 3" descr="cha56011_0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382000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1190625" y="39688"/>
            <a:ext cx="681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Born-Haber Cycle for Determining Lattice Energy</a:t>
            </a:r>
          </a:p>
        </p:txBody>
      </p:sp>
      <p:grpSp>
        <p:nvGrpSpPr>
          <p:cNvPr id="64524" name="Group 12"/>
          <p:cNvGrpSpPr>
            <a:grpSpLocks/>
          </p:cNvGrpSpPr>
          <p:nvPr/>
        </p:nvGrpSpPr>
        <p:grpSpPr bwMode="auto">
          <a:xfrm>
            <a:off x="1782763" y="6019800"/>
            <a:ext cx="5578475" cy="542925"/>
            <a:chOff x="1126" y="3856"/>
            <a:chExt cx="3514" cy="342"/>
          </a:xfrm>
        </p:grpSpPr>
        <p:sp>
          <p:nvSpPr>
            <p:cNvPr id="107526" name="Text Box 5"/>
            <p:cNvSpPr txBox="1">
              <a:spLocks noChangeArrowheads="1"/>
            </p:cNvSpPr>
            <p:nvPr/>
          </p:nvSpPr>
          <p:spPr bwMode="auto">
            <a:xfrm>
              <a:off x="1126" y="3910"/>
              <a:ext cx="35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overall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= </a:t>
              </a:r>
              <a:r>
                <a:rPr lang="en-US" altLang="en-US" sz="2400" baseline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+ </a:t>
              </a:r>
              <a:r>
                <a:rPr lang="en-US" altLang="en-US" sz="2400" baseline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+ </a:t>
              </a:r>
              <a:r>
                <a:rPr lang="en-US" altLang="en-US" sz="2400" baseline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+ </a:t>
              </a:r>
              <a:r>
                <a:rPr lang="en-US" altLang="en-US" sz="2400" baseline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+ </a:t>
              </a:r>
              <a:r>
                <a:rPr lang="en-US" altLang="en-US" sz="2400" baseline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527" name="Text Box 6"/>
            <p:cNvSpPr txBox="1">
              <a:spLocks noChangeArrowheads="1"/>
            </p:cNvSpPr>
            <p:nvPr/>
          </p:nvSpPr>
          <p:spPr bwMode="auto">
            <a:xfrm>
              <a:off x="1392" y="3856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107528" name="Text Box 7"/>
            <p:cNvSpPr txBox="1">
              <a:spLocks noChangeArrowheads="1"/>
            </p:cNvSpPr>
            <p:nvPr/>
          </p:nvSpPr>
          <p:spPr bwMode="auto">
            <a:xfrm>
              <a:off x="4403" y="3856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107529" name="Text Box 8"/>
            <p:cNvSpPr txBox="1">
              <a:spLocks noChangeArrowheads="1"/>
            </p:cNvSpPr>
            <p:nvPr/>
          </p:nvSpPr>
          <p:spPr bwMode="auto">
            <a:xfrm>
              <a:off x="3859" y="3856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107530" name="Text Box 9"/>
            <p:cNvSpPr txBox="1">
              <a:spLocks noChangeArrowheads="1"/>
            </p:cNvSpPr>
            <p:nvPr/>
          </p:nvSpPr>
          <p:spPr bwMode="auto">
            <a:xfrm>
              <a:off x="3315" y="3856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107531" name="Text Box 10"/>
            <p:cNvSpPr txBox="1">
              <a:spLocks noChangeArrowheads="1"/>
            </p:cNvSpPr>
            <p:nvPr/>
          </p:nvSpPr>
          <p:spPr bwMode="auto">
            <a:xfrm>
              <a:off x="2763" y="3856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107532" name="Text Box 11"/>
            <p:cNvSpPr txBox="1">
              <a:spLocks noChangeArrowheads="1"/>
            </p:cNvSpPr>
            <p:nvPr/>
          </p:nvSpPr>
          <p:spPr bwMode="auto">
            <a:xfrm>
              <a:off x="2219" y="3856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85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4EAF30-CAB9-4723-A0EC-4345BB997732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000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27432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Comparing Energy Changes</a:t>
            </a:r>
          </a:p>
        </p:txBody>
      </p:sp>
      <p:sp>
        <p:nvSpPr>
          <p:cNvPr id="10854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08550" name="Picture 4" descr="ch08_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43000"/>
            <a:ext cx="5165725" cy="5267325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05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E8A4AC-05ED-4BE4-96F2-A29AD41E13B6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000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Bond Energies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45891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To break bonds, energy must be </a:t>
            </a:r>
            <a:r>
              <a:rPr lang="en-US" altLang="en-US" sz="2800" i="1" smtClean="0"/>
              <a:t>added</a:t>
            </a:r>
            <a:r>
              <a:rPr lang="en-US" altLang="en-US" sz="2800" smtClean="0"/>
              <a:t> to the system (endothermic).</a:t>
            </a:r>
          </a:p>
          <a:p>
            <a:pPr eaLnBrk="1" hangingPunct="1"/>
            <a:r>
              <a:rPr lang="en-US" altLang="en-US" sz="2800" smtClean="0"/>
              <a:t>To form bonds, energy is </a:t>
            </a:r>
            <a:r>
              <a:rPr lang="en-US" altLang="en-US" sz="2800" i="1" smtClean="0"/>
              <a:t>released</a:t>
            </a:r>
            <a:r>
              <a:rPr lang="en-US" altLang="en-US" sz="2800" smtClean="0"/>
              <a:t> (exothermic).</a:t>
            </a:r>
          </a:p>
        </p:txBody>
      </p:sp>
      <p:sp>
        <p:nvSpPr>
          <p:cNvPr id="11059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 autoUpdateAnimBg="0"/>
      <p:bldP spid="22323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26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8A3362-0445-4E14-94C0-0513EBB84528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000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Bond Energies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032000"/>
          </a:xfrm>
        </p:spPr>
        <p:txBody>
          <a:bodyPr/>
          <a:lstStyle/>
          <a:p>
            <a:pPr marL="457200" indent="-457200" algn="ctr" eaLnBrk="1" hangingPunct="1">
              <a:buFontTx/>
              <a:buNone/>
            </a:pPr>
            <a:r>
              <a:rPr lang="en-US" altLang="en-US" sz="2800" smtClean="0">
                <a:latin typeface="Symbol" panose="05050102010706020507" pitchFamily="18" charset="2"/>
              </a:rPr>
              <a:t></a:t>
            </a:r>
            <a:r>
              <a:rPr lang="en-US" altLang="en-US" sz="2800" smtClean="0"/>
              <a:t>H = </a:t>
            </a:r>
            <a:r>
              <a:rPr lang="en-US" altLang="en-US" sz="3200" smtClean="0">
                <a:latin typeface="Symbol" panose="05050102010706020507" pitchFamily="18" charset="2"/>
              </a:rPr>
              <a:t></a:t>
            </a:r>
            <a:r>
              <a:rPr lang="en-US" altLang="en-US" sz="2800" i="1" smtClean="0"/>
              <a:t>n</a:t>
            </a:r>
            <a:r>
              <a:rPr lang="en-US" altLang="en-US" sz="2800" i="1" smtClean="0">
                <a:cs typeface="Arial" panose="020B0604020202020204" pitchFamily="34" charset="0"/>
              </a:rPr>
              <a:t>×D</a:t>
            </a:r>
            <a:r>
              <a:rPr lang="en-US" altLang="en-US" sz="2800" smtClean="0">
                <a:cs typeface="Arial" panose="020B0604020202020204" pitchFamily="34" charset="0"/>
              </a:rPr>
              <a:t>(bonds</a:t>
            </a:r>
            <a:r>
              <a:rPr lang="en-US" altLang="en-US" sz="2800" i="1" smtClean="0">
                <a:cs typeface="Arial" panose="020B0604020202020204" pitchFamily="34" charset="0"/>
              </a:rPr>
              <a:t> </a:t>
            </a:r>
            <a:r>
              <a:rPr lang="en-US" altLang="en-US" sz="2800" smtClean="0">
                <a:cs typeface="Arial" panose="020B0604020202020204" pitchFamily="34" charset="0"/>
              </a:rPr>
              <a:t>broken)</a:t>
            </a:r>
            <a:r>
              <a:rPr lang="en-US" altLang="en-US" sz="2800" smtClean="0"/>
              <a:t> </a:t>
            </a:r>
            <a:r>
              <a:rPr lang="en-US" altLang="en-US" sz="2800" smtClean="0">
                <a:cs typeface="Arial" panose="020B0604020202020204" pitchFamily="34" charset="0"/>
              </a:rPr>
              <a:t>–</a:t>
            </a:r>
            <a:r>
              <a:rPr lang="en-US" altLang="en-US" sz="2800" smtClean="0"/>
              <a:t> </a:t>
            </a:r>
            <a:r>
              <a:rPr lang="en-US" altLang="en-US" sz="3200" smtClean="0">
                <a:latin typeface="Symbol" panose="05050102010706020507" pitchFamily="18" charset="2"/>
              </a:rPr>
              <a:t></a:t>
            </a:r>
            <a:r>
              <a:rPr lang="en-US" altLang="en-US" sz="2800" i="1" smtClean="0"/>
              <a:t>n</a:t>
            </a:r>
            <a:r>
              <a:rPr lang="en-US" altLang="en-US" sz="2800" i="1" smtClean="0">
                <a:cs typeface="Arial" panose="020B0604020202020204" pitchFamily="34" charset="0"/>
              </a:rPr>
              <a:t>×D</a:t>
            </a:r>
            <a:r>
              <a:rPr lang="en-US" altLang="en-US" sz="2800" smtClean="0">
                <a:cs typeface="Arial" panose="020B0604020202020204" pitchFamily="34" charset="0"/>
              </a:rPr>
              <a:t>(bonds</a:t>
            </a:r>
            <a:r>
              <a:rPr lang="en-US" altLang="en-US" sz="2800" i="1" smtClean="0">
                <a:cs typeface="Arial" panose="020B0604020202020204" pitchFamily="34" charset="0"/>
              </a:rPr>
              <a:t> </a:t>
            </a:r>
            <a:r>
              <a:rPr lang="en-US" altLang="en-US" sz="2800" smtClean="0">
                <a:cs typeface="Arial" panose="020B0604020202020204" pitchFamily="34" charset="0"/>
              </a:rPr>
              <a:t>formed)</a:t>
            </a:r>
            <a:r>
              <a:rPr lang="en-US" altLang="en-US" sz="2800" smtClean="0"/>
              <a:t> </a:t>
            </a:r>
          </a:p>
          <a:p>
            <a:pPr marL="457200" indent="-457200" eaLnBrk="1" hangingPunct="1">
              <a:buFontTx/>
              <a:buNone/>
            </a:pPr>
            <a:endParaRPr lang="en-US" altLang="en-US" sz="2800" smtClean="0"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		</a:t>
            </a:r>
            <a:r>
              <a:rPr lang="en-US" altLang="en-US" sz="2800" i="1" smtClean="0">
                <a:cs typeface="Arial" panose="020B0604020202020204" pitchFamily="34" charset="0"/>
              </a:rPr>
              <a:t>D</a:t>
            </a:r>
            <a:r>
              <a:rPr lang="en-US" altLang="en-US" sz="2800" smtClean="0">
                <a:cs typeface="Arial" panose="020B0604020202020204" pitchFamily="34" charset="0"/>
              </a:rPr>
              <a:t> represents the bond energy per 	mole of 	bonds (always has a positive sign).</a:t>
            </a:r>
            <a:endParaRPr lang="el-GR" altLang="en-US" sz="2800" smtClean="0">
              <a:cs typeface="Arial" panose="020B0604020202020204" pitchFamily="34" charset="0"/>
            </a:endParaRPr>
          </a:p>
        </p:txBody>
      </p:sp>
      <p:sp>
        <p:nvSpPr>
          <p:cNvPr id="11264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 autoUpdateAnimBg="0"/>
      <p:bldP spid="22528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Average Bond Energies</a:t>
            </a:r>
          </a:p>
        </p:txBody>
      </p:sp>
      <p:pic>
        <p:nvPicPr>
          <p:cNvPr id="114691" name="Picture 3" descr="Table-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371600"/>
            <a:ext cx="6110288" cy="4638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The enthalpy change required to break a particular bond in one mole of gaseous molecules is the </a:t>
            </a:r>
            <a:r>
              <a:rPr lang="en-US" altLang="en-US" sz="2400" b="1" i="1" baseline="0">
                <a:solidFill>
                  <a:srgbClr val="000000"/>
                </a:solidFill>
                <a:latin typeface="Arial" panose="020B0604020202020204" pitchFamily="34" charset="0"/>
              </a:rPr>
              <a:t>bond energy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76821" name="Group 21"/>
          <p:cNvGrpSpPr>
            <a:grpSpLocks/>
          </p:cNvGrpSpPr>
          <p:nvPr/>
        </p:nvGrpSpPr>
        <p:grpSpPr bwMode="auto">
          <a:xfrm>
            <a:off x="801688" y="1752600"/>
            <a:ext cx="5394325" cy="461963"/>
            <a:chOff x="965" y="1155"/>
            <a:chExt cx="3398" cy="291"/>
          </a:xfrm>
        </p:grpSpPr>
        <p:sp>
          <p:nvSpPr>
            <p:cNvPr id="115782" name="Text Box 3"/>
            <p:cNvSpPr txBox="1">
              <a:spLocks noChangeArrowheads="1"/>
            </p:cNvSpPr>
            <p:nvPr/>
          </p:nvSpPr>
          <p:spPr bwMode="auto">
            <a:xfrm>
              <a:off x="965" y="1156"/>
              <a:ext cx="5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 (</a:t>
              </a:r>
              <a:r>
                <a:rPr lang="en-US" altLang="en-US" sz="2400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endPara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783" name="Text Box 4"/>
            <p:cNvSpPr txBox="1">
              <a:spLocks noChangeArrowheads="1"/>
            </p:cNvSpPr>
            <p:nvPr/>
          </p:nvSpPr>
          <p:spPr bwMode="auto">
            <a:xfrm>
              <a:off x="2003" y="1156"/>
              <a:ext cx="4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H 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400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endPara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784" name="Line 5"/>
            <p:cNvSpPr>
              <a:spLocks noChangeShapeType="1"/>
            </p:cNvSpPr>
            <p:nvPr/>
          </p:nvSpPr>
          <p:spPr bwMode="auto">
            <a:xfrm>
              <a:off x="1460" y="1300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85" name="Text Box 6"/>
            <p:cNvSpPr txBox="1">
              <a:spLocks noChangeArrowheads="1"/>
            </p:cNvSpPr>
            <p:nvPr/>
          </p:nvSpPr>
          <p:spPr bwMode="auto">
            <a:xfrm>
              <a:off x="2405" y="115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115786" name="Text Box 7"/>
            <p:cNvSpPr txBox="1">
              <a:spLocks noChangeArrowheads="1"/>
            </p:cNvSpPr>
            <p:nvPr/>
          </p:nvSpPr>
          <p:spPr bwMode="auto">
            <a:xfrm>
              <a:off x="2645" y="1156"/>
              <a:ext cx="4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H 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400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endPara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787" name="Text Box 8"/>
            <p:cNvSpPr txBox="1">
              <a:spLocks noChangeArrowheads="1"/>
            </p:cNvSpPr>
            <p:nvPr/>
          </p:nvSpPr>
          <p:spPr bwMode="auto">
            <a:xfrm>
              <a:off x="3125" y="1155"/>
              <a:ext cx="123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= 432 kJ</a:t>
              </a:r>
            </a:p>
          </p:txBody>
        </p:sp>
      </p:grpSp>
      <p:grpSp>
        <p:nvGrpSpPr>
          <p:cNvPr id="76876" name="Group 76"/>
          <p:cNvGrpSpPr>
            <a:grpSpLocks/>
          </p:cNvGrpSpPr>
          <p:nvPr/>
        </p:nvGrpSpPr>
        <p:grpSpPr bwMode="auto">
          <a:xfrm>
            <a:off x="793750" y="2354263"/>
            <a:ext cx="5392738" cy="461962"/>
            <a:chOff x="960" y="1535"/>
            <a:chExt cx="3397" cy="291"/>
          </a:xfrm>
        </p:grpSpPr>
        <p:sp>
          <p:nvSpPr>
            <p:cNvPr id="115776" name="Text Box 15"/>
            <p:cNvSpPr txBox="1">
              <a:spLocks noChangeArrowheads="1"/>
            </p:cNvSpPr>
            <p:nvPr/>
          </p:nvSpPr>
          <p:spPr bwMode="auto">
            <a:xfrm>
              <a:off x="960" y="1536"/>
              <a:ext cx="5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Cl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 (</a:t>
              </a:r>
              <a:r>
                <a:rPr lang="en-US" altLang="en-US" sz="2400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endPara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777" name="Text Box 16"/>
            <p:cNvSpPr txBox="1">
              <a:spLocks noChangeArrowheads="1"/>
            </p:cNvSpPr>
            <p:nvPr/>
          </p:nvSpPr>
          <p:spPr bwMode="auto">
            <a:xfrm>
              <a:off x="1998" y="1536"/>
              <a:ext cx="5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Cl 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400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endPara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778" name="Line 17"/>
            <p:cNvSpPr>
              <a:spLocks noChangeShapeType="1"/>
            </p:cNvSpPr>
            <p:nvPr/>
          </p:nvSpPr>
          <p:spPr bwMode="auto">
            <a:xfrm>
              <a:off x="1455" y="1680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79" name="Text Box 18"/>
            <p:cNvSpPr txBox="1">
              <a:spLocks noChangeArrowheads="1"/>
            </p:cNvSpPr>
            <p:nvPr/>
          </p:nvSpPr>
          <p:spPr bwMode="auto">
            <a:xfrm>
              <a:off x="2400" y="153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115780" name="Text Box 19"/>
            <p:cNvSpPr txBox="1">
              <a:spLocks noChangeArrowheads="1"/>
            </p:cNvSpPr>
            <p:nvPr/>
          </p:nvSpPr>
          <p:spPr bwMode="auto">
            <a:xfrm>
              <a:off x="2640" y="1536"/>
              <a:ext cx="5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Cl 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400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endPara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781" name="Text Box 20"/>
            <p:cNvSpPr txBox="1">
              <a:spLocks noChangeArrowheads="1"/>
            </p:cNvSpPr>
            <p:nvPr/>
          </p:nvSpPr>
          <p:spPr bwMode="auto">
            <a:xfrm>
              <a:off x="3119" y="1535"/>
              <a:ext cx="123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= 239 kJ</a:t>
              </a:r>
            </a:p>
          </p:txBody>
        </p:sp>
      </p:grpSp>
      <p:grpSp>
        <p:nvGrpSpPr>
          <p:cNvPr id="76877" name="Group 77"/>
          <p:cNvGrpSpPr>
            <a:grpSpLocks/>
          </p:cNvGrpSpPr>
          <p:nvPr/>
        </p:nvGrpSpPr>
        <p:grpSpPr bwMode="auto">
          <a:xfrm>
            <a:off x="685800" y="2955925"/>
            <a:ext cx="5502275" cy="461963"/>
            <a:chOff x="892" y="1871"/>
            <a:chExt cx="3466" cy="291"/>
          </a:xfrm>
        </p:grpSpPr>
        <p:sp>
          <p:nvSpPr>
            <p:cNvPr id="115770" name="Text Box 22"/>
            <p:cNvSpPr txBox="1">
              <a:spLocks noChangeArrowheads="1"/>
            </p:cNvSpPr>
            <p:nvPr/>
          </p:nvSpPr>
          <p:spPr bwMode="auto">
            <a:xfrm>
              <a:off x="892" y="1872"/>
              <a:ext cx="6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HCl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 (</a:t>
              </a:r>
              <a:r>
                <a:rPr lang="en-US" altLang="en-US" sz="2400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endPara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771" name="Text Box 23"/>
            <p:cNvSpPr txBox="1">
              <a:spLocks noChangeArrowheads="1"/>
            </p:cNvSpPr>
            <p:nvPr/>
          </p:nvSpPr>
          <p:spPr bwMode="auto">
            <a:xfrm>
              <a:off x="1998" y="1872"/>
              <a:ext cx="4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H 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400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endPara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772" name="Line 24"/>
            <p:cNvSpPr>
              <a:spLocks noChangeShapeType="1"/>
            </p:cNvSpPr>
            <p:nvPr/>
          </p:nvSpPr>
          <p:spPr bwMode="auto">
            <a:xfrm>
              <a:off x="1455" y="2016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73" name="Text Box 25"/>
            <p:cNvSpPr txBox="1">
              <a:spLocks noChangeArrowheads="1"/>
            </p:cNvSpPr>
            <p:nvPr/>
          </p:nvSpPr>
          <p:spPr bwMode="auto">
            <a:xfrm>
              <a:off x="2400" y="1872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115774" name="Text Box 26"/>
            <p:cNvSpPr txBox="1">
              <a:spLocks noChangeArrowheads="1"/>
            </p:cNvSpPr>
            <p:nvPr/>
          </p:nvSpPr>
          <p:spPr bwMode="auto">
            <a:xfrm>
              <a:off x="2640" y="1872"/>
              <a:ext cx="5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Cl 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400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endPara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775" name="Text Box 27"/>
            <p:cNvSpPr txBox="1">
              <a:spLocks noChangeArrowheads="1"/>
            </p:cNvSpPr>
            <p:nvPr/>
          </p:nvSpPr>
          <p:spPr bwMode="auto">
            <a:xfrm>
              <a:off x="3120" y="1871"/>
              <a:ext cx="123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= 427 kJ</a:t>
              </a:r>
            </a:p>
          </p:txBody>
        </p:sp>
      </p:grpSp>
      <p:grpSp>
        <p:nvGrpSpPr>
          <p:cNvPr id="76878" name="Group 78"/>
          <p:cNvGrpSpPr>
            <a:grpSpLocks/>
          </p:cNvGrpSpPr>
          <p:nvPr/>
        </p:nvGrpSpPr>
        <p:grpSpPr bwMode="auto">
          <a:xfrm>
            <a:off x="852488" y="3557588"/>
            <a:ext cx="5341937" cy="461962"/>
            <a:chOff x="997" y="2207"/>
            <a:chExt cx="3365" cy="291"/>
          </a:xfrm>
        </p:grpSpPr>
        <p:sp>
          <p:nvSpPr>
            <p:cNvPr id="115764" name="Text Box 28"/>
            <p:cNvSpPr txBox="1">
              <a:spLocks noChangeArrowheads="1"/>
            </p:cNvSpPr>
            <p:nvPr/>
          </p:nvSpPr>
          <p:spPr bwMode="auto">
            <a:xfrm>
              <a:off x="997" y="2208"/>
              <a:ext cx="5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 (</a:t>
              </a:r>
              <a:r>
                <a:rPr lang="en-US" altLang="en-US" sz="2400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endPara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765" name="Text Box 29"/>
            <p:cNvSpPr txBox="1">
              <a:spLocks noChangeArrowheads="1"/>
            </p:cNvSpPr>
            <p:nvPr/>
          </p:nvSpPr>
          <p:spPr bwMode="auto">
            <a:xfrm>
              <a:off x="2002" y="2208"/>
              <a:ext cx="4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O 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400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endPara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766" name="Line 30"/>
            <p:cNvSpPr>
              <a:spLocks noChangeShapeType="1"/>
            </p:cNvSpPr>
            <p:nvPr/>
          </p:nvSpPr>
          <p:spPr bwMode="auto">
            <a:xfrm>
              <a:off x="1459" y="235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67" name="Text Box 31"/>
            <p:cNvSpPr txBox="1">
              <a:spLocks noChangeArrowheads="1"/>
            </p:cNvSpPr>
            <p:nvPr/>
          </p:nvSpPr>
          <p:spPr bwMode="auto">
            <a:xfrm>
              <a:off x="2404" y="2208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115768" name="Text Box 32"/>
            <p:cNvSpPr txBox="1">
              <a:spLocks noChangeArrowheads="1"/>
            </p:cNvSpPr>
            <p:nvPr/>
          </p:nvSpPr>
          <p:spPr bwMode="auto">
            <a:xfrm>
              <a:off x="2644" y="2208"/>
              <a:ext cx="4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O 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400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endPara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769" name="Text Box 33"/>
            <p:cNvSpPr txBox="1">
              <a:spLocks noChangeArrowheads="1"/>
            </p:cNvSpPr>
            <p:nvPr/>
          </p:nvSpPr>
          <p:spPr bwMode="auto">
            <a:xfrm>
              <a:off x="3124" y="2207"/>
              <a:ext cx="123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= 495 kJ</a:t>
              </a:r>
            </a:p>
          </p:txBody>
        </p:sp>
      </p:grpSp>
      <p:grpSp>
        <p:nvGrpSpPr>
          <p:cNvPr id="76859" name="Group 59"/>
          <p:cNvGrpSpPr>
            <a:grpSpLocks/>
          </p:cNvGrpSpPr>
          <p:nvPr/>
        </p:nvGrpSpPr>
        <p:grpSpPr bwMode="auto">
          <a:xfrm>
            <a:off x="6748463" y="3571875"/>
            <a:ext cx="1208087" cy="469900"/>
            <a:chOff x="3888" y="3072"/>
            <a:chExt cx="761" cy="296"/>
          </a:xfrm>
        </p:grpSpPr>
        <p:sp>
          <p:nvSpPr>
            <p:cNvPr id="115744" name="Text Box 35"/>
            <p:cNvSpPr txBox="1">
              <a:spLocks noChangeArrowheads="1"/>
            </p:cNvSpPr>
            <p:nvPr/>
          </p:nvSpPr>
          <p:spPr bwMode="auto">
            <a:xfrm>
              <a:off x="3888" y="3077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grpSp>
          <p:nvGrpSpPr>
            <p:cNvPr id="115745" name="Group 36"/>
            <p:cNvGrpSpPr>
              <a:grpSpLocks/>
            </p:cNvGrpSpPr>
            <p:nvPr/>
          </p:nvGrpSpPr>
          <p:grpSpPr bwMode="auto">
            <a:xfrm>
              <a:off x="3940" y="3072"/>
              <a:ext cx="144" cy="296"/>
              <a:chOff x="3195" y="2064"/>
              <a:chExt cx="144" cy="296"/>
            </a:xfrm>
          </p:grpSpPr>
          <p:grpSp>
            <p:nvGrpSpPr>
              <p:cNvPr id="115758" name="Group 37"/>
              <p:cNvGrpSpPr>
                <a:grpSpLocks/>
              </p:cNvGrpSpPr>
              <p:nvPr/>
            </p:nvGrpSpPr>
            <p:grpSpPr bwMode="auto">
              <a:xfrm rot="5400000">
                <a:off x="3243" y="2016"/>
                <a:ext cx="48" cy="144"/>
                <a:chOff x="1440" y="2400"/>
                <a:chExt cx="48" cy="144"/>
              </a:xfrm>
            </p:grpSpPr>
            <p:sp>
              <p:nvSpPr>
                <p:cNvPr id="115762" name="Oval 38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763" name="Oval 39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15759" name="Group 40"/>
              <p:cNvGrpSpPr>
                <a:grpSpLocks/>
              </p:cNvGrpSpPr>
              <p:nvPr/>
            </p:nvGrpSpPr>
            <p:grpSpPr bwMode="auto">
              <a:xfrm rot="5400000">
                <a:off x="3243" y="2264"/>
                <a:ext cx="48" cy="144"/>
                <a:chOff x="1440" y="2400"/>
                <a:chExt cx="48" cy="144"/>
              </a:xfrm>
            </p:grpSpPr>
            <p:sp>
              <p:nvSpPr>
                <p:cNvPr id="115760" name="Oval 41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761" name="Oval 42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15746" name="Group 47"/>
            <p:cNvGrpSpPr>
              <a:grpSpLocks/>
            </p:cNvGrpSpPr>
            <p:nvPr/>
          </p:nvGrpSpPr>
          <p:grpSpPr bwMode="auto">
            <a:xfrm flipH="1">
              <a:off x="4144" y="3072"/>
              <a:ext cx="505" cy="296"/>
              <a:chOff x="3239" y="2632"/>
              <a:chExt cx="505" cy="296"/>
            </a:xfrm>
          </p:grpSpPr>
          <p:sp>
            <p:nvSpPr>
              <p:cNvPr id="115747" name="Text Box 48"/>
              <p:cNvSpPr txBox="1">
                <a:spLocks noChangeArrowheads="1"/>
              </p:cNvSpPr>
              <p:nvPr/>
            </p:nvSpPr>
            <p:spPr bwMode="auto">
              <a:xfrm>
                <a:off x="3239" y="2637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O</a:t>
                </a:r>
              </a:p>
            </p:txBody>
          </p:sp>
          <p:grpSp>
            <p:nvGrpSpPr>
              <p:cNvPr id="115748" name="Group 49"/>
              <p:cNvGrpSpPr>
                <a:grpSpLocks/>
              </p:cNvGrpSpPr>
              <p:nvPr/>
            </p:nvGrpSpPr>
            <p:grpSpPr bwMode="auto">
              <a:xfrm>
                <a:off x="3291" y="2632"/>
                <a:ext cx="144" cy="296"/>
                <a:chOff x="3195" y="2064"/>
                <a:chExt cx="144" cy="296"/>
              </a:xfrm>
            </p:grpSpPr>
            <p:grpSp>
              <p:nvGrpSpPr>
                <p:cNvPr id="115752" name="Group 50"/>
                <p:cNvGrpSpPr>
                  <a:grpSpLocks/>
                </p:cNvGrpSpPr>
                <p:nvPr/>
              </p:nvGrpSpPr>
              <p:grpSpPr bwMode="auto">
                <a:xfrm rot="5400000">
                  <a:off x="3243" y="2016"/>
                  <a:ext cx="48" cy="144"/>
                  <a:chOff x="1440" y="2400"/>
                  <a:chExt cx="48" cy="144"/>
                </a:xfrm>
              </p:grpSpPr>
              <p:sp>
                <p:nvSpPr>
                  <p:cNvPr id="115756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aseline="0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5757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aseline="0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15753" name="Group 53"/>
                <p:cNvGrpSpPr>
                  <a:grpSpLocks/>
                </p:cNvGrpSpPr>
                <p:nvPr/>
              </p:nvGrpSpPr>
              <p:grpSpPr bwMode="auto">
                <a:xfrm rot="5400000">
                  <a:off x="3243" y="2264"/>
                  <a:ext cx="48" cy="144"/>
                  <a:chOff x="1440" y="2400"/>
                  <a:chExt cx="48" cy="144"/>
                </a:xfrm>
              </p:grpSpPr>
              <p:sp>
                <p:nvSpPr>
                  <p:cNvPr id="115754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aseline="0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115755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4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baseline="0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15749" name="Group 56"/>
              <p:cNvGrpSpPr>
                <a:grpSpLocks/>
              </p:cNvGrpSpPr>
              <p:nvPr/>
            </p:nvGrpSpPr>
            <p:grpSpPr bwMode="auto">
              <a:xfrm>
                <a:off x="3504" y="2756"/>
                <a:ext cx="240" cy="48"/>
                <a:chOff x="3408" y="2160"/>
                <a:chExt cx="240" cy="48"/>
              </a:xfrm>
            </p:grpSpPr>
            <p:sp>
              <p:nvSpPr>
                <p:cNvPr id="115750" name="Line 57"/>
                <p:cNvSpPr>
                  <a:spLocks noChangeShapeType="1"/>
                </p:cNvSpPr>
                <p:nvPr/>
              </p:nvSpPr>
              <p:spPr bwMode="auto">
                <a:xfrm>
                  <a:off x="3408" y="2160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51" name="Line 58"/>
                <p:cNvSpPr>
                  <a:spLocks noChangeShapeType="1"/>
                </p:cNvSpPr>
                <p:nvPr/>
              </p:nvSpPr>
              <p:spPr bwMode="auto">
                <a:xfrm>
                  <a:off x="3408" y="2208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6879" name="Group 79"/>
          <p:cNvGrpSpPr>
            <a:grpSpLocks/>
          </p:cNvGrpSpPr>
          <p:nvPr/>
        </p:nvGrpSpPr>
        <p:grpSpPr bwMode="auto">
          <a:xfrm>
            <a:off x="873125" y="4184650"/>
            <a:ext cx="5326063" cy="461963"/>
            <a:chOff x="1010" y="2687"/>
            <a:chExt cx="3355" cy="291"/>
          </a:xfrm>
        </p:grpSpPr>
        <p:sp>
          <p:nvSpPr>
            <p:cNvPr id="115738" name="Text Box 60"/>
            <p:cNvSpPr txBox="1">
              <a:spLocks noChangeArrowheads="1"/>
            </p:cNvSpPr>
            <p:nvPr/>
          </p:nvSpPr>
          <p:spPr bwMode="auto">
            <a:xfrm>
              <a:off x="1010" y="2688"/>
              <a:ext cx="5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 (</a:t>
              </a:r>
              <a:r>
                <a:rPr lang="en-US" altLang="en-US" sz="2400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endPara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739" name="Text Box 61"/>
            <p:cNvSpPr txBox="1">
              <a:spLocks noChangeArrowheads="1"/>
            </p:cNvSpPr>
            <p:nvPr/>
          </p:nvSpPr>
          <p:spPr bwMode="auto">
            <a:xfrm>
              <a:off x="2005" y="2688"/>
              <a:ext cx="4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N 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400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endPara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740" name="Line 62"/>
            <p:cNvSpPr>
              <a:spLocks noChangeShapeType="1"/>
            </p:cNvSpPr>
            <p:nvPr/>
          </p:nvSpPr>
          <p:spPr bwMode="auto">
            <a:xfrm>
              <a:off x="1462" y="283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1" name="Text Box 63"/>
            <p:cNvSpPr txBox="1">
              <a:spLocks noChangeArrowheads="1"/>
            </p:cNvSpPr>
            <p:nvPr/>
          </p:nvSpPr>
          <p:spPr bwMode="auto">
            <a:xfrm>
              <a:off x="2407" y="2688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115742" name="Text Box 64"/>
            <p:cNvSpPr txBox="1">
              <a:spLocks noChangeArrowheads="1"/>
            </p:cNvSpPr>
            <p:nvPr/>
          </p:nvSpPr>
          <p:spPr bwMode="auto">
            <a:xfrm>
              <a:off x="2647" y="2688"/>
              <a:ext cx="4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N 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400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endPara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743" name="Text Box 65"/>
            <p:cNvSpPr txBox="1">
              <a:spLocks noChangeArrowheads="1"/>
            </p:cNvSpPr>
            <p:nvPr/>
          </p:nvSpPr>
          <p:spPr bwMode="auto">
            <a:xfrm>
              <a:off x="3127" y="2687"/>
              <a:ext cx="123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= 943 kJ</a:t>
              </a:r>
            </a:p>
          </p:txBody>
        </p:sp>
      </p:grpSp>
      <p:grpSp>
        <p:nvGrpSpPr>
          <p:cNvPr id="76866" name="Group 66"/>
          <p:cNvGrpSpPr>
            <a:grpSpLocks/>
          </p:cNvGrpSpPr>
          <p:nvPr/>
        </p:nvGrpSpPr>
        <p:grpSpPr bwMode="auto">
          <a:xfrm>
            <a:off x="6800850" y="4186238"/>
            <a:ext cx="1155700" cy="458787"/>
            <a:chOff x="3648" y="3312"/>
            <a:chExt cx="728" cy="289"/>
          </a:xfrm>
        </p:grpSpPr>
        <p:sp>
          <p:nvSpPr>
            <p:cNvPr id="115729" name="Text Box 67"/>
            <p:cNvSpPr txBox="1">
              <a:spLocks noChangeArrowheads="1"/>
            </p:cNvSpPr>
            <p:nvPr/>
          </p:nvSpPr>
          <p:spPr bwMode="auto">
            <a:xfrm>
              <a:off x="3665" y="3313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115730" name="Text Box 68"/>
            <p:cNvSpPr txBox="1">
              <a:spLocks noChangeArrowheads="1"/>
            </p:cNvSpPr>
            <p:nvPr/>
          </p:nvSpPr>
          <p:spPr bwMode="auto">
            <a:xfrm>
              <a:off x="4121" y="3312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115731" name="Oval 69"/>
            <p:cNvSpPr>
              <a:spLocks noChangeArrowheads="1"/>
            </p:cNvSpPr>
            <p:nvPr/>
          </p:nvSpPr>
          <p:spPr bwMode="auto">
            <a:xfrm>
              <a:off x="4320" y="33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732" name="Oval 70"/>
            <p:cNvSpPr>
              <a:spLocks noChangeArrowheads="1"/>
            </p:cNvSpPr>
            <p:nvPr/>
          </p:nvSpPr>
          <p:spPr bwMode="auto">
            <a:xfrm>
              <a:off x="4320" y="34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733" name="Oval 71"/>
            <p:cNvSpPr>
              <a:spLocks noChangeArrowheads="1"/>
            </p:cNvSpPr>
            <p:nvPr/>
          </p:nvSpPr>
          <p:spPr bwMode="auto">
            <a:xfrm>
              <a:off x="3648" y="33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734" name="Oval 72"/>
            <p:cNvSpPr>
              <a:spLocks noChangeArrowheads="1"/>
            </p:cNvSpPr>
            <p:nvPr/>
          </p:nvSpPr>
          <p:spPr bwMode="auto">
            <a:xfrm>
              <a:off x="3648" y="34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735" name="Line 73"/>
            <p:cNvSpPr>
              <a:spLocks noChangeShapeType="1"/>
            </p:cNvSpPr>
            <p:nvPr/>
          </p:nvSpPr>
          <p:spPr bwMode="auto">
            <a:xfrm>
              <a:off x="3888" y="3408"/>
              <a:ext cx="2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36" name="Line 74"/>
            <p:cNvSpPr>
              <a:spLocks noChangeShapeType="1"/>
            </p:cNvSpPr>
            <p:nvPr/>
          </p:nvSpPr>
          <p:spPr bwMode="auto">
            <a:xfrm>
              <a:off x="3888" y="3456"/>
              <a:ext cx="2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37" name="Line 75"/>
            <p:cNvSpPr>
              <a:spLocks noChangeShapeType="1"/>
            </p:cNvSpPr>
            <p:nvPr/>
          </p:nvSpPr>
          <p:spPr bwMode="auto">
            <a:xfrm>
              <a:off x="3888" y="3504"/>
              <a:ext cx="2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722" name="Text Box 82"/>
          <p:cNvSpPr txBox="1">
            <a:spLocks noChangeArrowheads="1"/>
          </p:cNvSpPr>
          <p:nvPr/>
        </p:nvSpPr>
        <p:spPr bwMode="auto">
          <a:xfrm>
            <a:off x="4314825" y="1335088"/>
            <a:ext cx="207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u="sng" baseline="0">
                <a:solidFill>
                  <a:srgbClr val="000000"/>
                </a:solidFill>
                <a:latin typeface="Arial" panose="020B0604020202020204" pitchFamily="34" charset="0"/>
              </a:rPr>
              <a:t>Bond Energy</a:t>
            </a:r>
          </a:p>
        </p:txBody>
      </p:sp>
      <p:grpSp>
        <p:nvGrpSpPr>
          <p:cNvPr id="76886" name="Group 86"/>
          <p:cNvGrpSpPr>
            <a:grpSpLocks/>
          </p:cNvGrpSpPr>
          <p:nvPr/>
        </p:nvGrpSpPr>
        <p:grpSpPr bwMode="auto">
          <a:xfrm>
            <a:off x="685800" y="5105400"/>
            <a:ext cx="7772400" cy="1062038"/>
            <a:chOff x="432" y="3216"/>
            <a:chExt cx="4896" cy="669"/>
          </a:xfrm>
        </p:grpSpPr>
        <p:sp>
          <p:nvSpPr>
            <p:cNvPr id="115726" name="Text Box 83"/>
            <p:cNvSpPr txBox="1">
              <a:spLocks noChangeArrowheads="1"/>
            </p:cNvSpPr>
            <p:nvPr/>
          </p:nvSpPr>
          <p:spPr bwMode="auto">
            <a:xfrm>
              <a:off x="600" y="3312"/>
              <a:ext cx="45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727" name="Text Box 84"/>
            <p:cNvSpPr txBox="1">
              <a:spLocks noChangeArrowheads="1"/>
            </p:cNvSpPr>
            <p:nvPr/>
          </p:nvSpPr>
          <p:spPr bwMode="auto">
            <a:xfrm>
              <a:off x="432" y="3216"/>
              <a:ext cx="4896" cy="669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Bond Energies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Single bond &lt; Double bond &lt; Triple bond</a:t>
              </a:r>
            </a:p>
          </p:txBody>
        </p:sp>
        <p:pic>
          <p:nvPicPr>
            <p:cNvPr id="115728" name="Picture 85" descr="BD1809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224"/>
              <a:ext cx="592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5724" name="Text Box 87"/>
          <p:cNvSpPr txBox="1">
            <a:spLocks noChangeArrowheads="1"/>
          </p:cNvSpPr>
          <p:nvPr/>
        </p:nvSpPr>
        <p:spPr bwMode="auto">
          <a:xfrm>
            <a:off x="8391525" y="6384925"/>
            <a:ext cx="67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9.10</a:t>
            </a:r>
          </a:p>
        </p:txBody>
      </p:sp>
      <p:pic>
        <p:nvPicPr>
          <p:cNvPr id="115725" name="Picture 3" descr="Table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1252538"/>
            <a:ext cx="2782887" cy="21113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6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6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Bond Lengths for Selected Bonds</a:t>
            </a:r>
          </a:p>
        </p:txBody>
      </p:sp>
      <p:pic>
        <p:nvPicPr>
          <p:cNvPr id="116739" name="Picture 3" descr="Table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65325"/>
            <a:ext cx="8140700" cy="32670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09_p375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4167" r="27083"/>
          <a:stretch>
            <a:fillRect/>
          </a:stretch>
        </p:blipFill>
        <p:spPr bwMode="auto">
          <a:xfrm>
            <a:off x="533400" y="1143000"/>
            <a:ext cx="3276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3" descr="09_p376midd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t="2777" r="30208"/>
          <a:stretch>
            <a:fillRect/>
          </a:stretch>
        </p:blipFill>
        <p:spPr bwMode="auto">
          <a:xfrm>
            <a:off x="5334000" y="1066800"/>
            <a:ext cx="3124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8391525" y="6384925"/>
            <a:ext cx="67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9.10</a:t>
            </a:r>
          </a:p>
        </p:txBody>
      </p:sp>
      <p:grpSp>
        <p:nvGrpSpPr>
          <p:cNvPr id="117765" name="Group 10"/>
          <p:cNvGrpSpPr>
            <a:grpSpLocks/>
          </p:cNvGrpSpPr>
          <p:nvPr/>
        </p:nvGrpSpPr>
        <p:grpSpPr bwMode="auto">
          <a:xfrm>
            <a:off x="165100" y="304800"/>
            <a:ext cx="4157663" cy="457200"/>
            <a:chOff x="144" y="73"/>
            <a:chExt cx="2619" cy="288"/>
          </a:xfrm>
        </p:grpSpPr>
        <p:sp>
          <p:nvSpPr>
            <p:cNvPr id="117769" name="Text Box 5"/>
            <p:cNvSpPr txBox="1">
              <a:spLocks noChangeArrowheads="1"/>
            </p:cNvSpPr>
            <p:nvPr/>
          </p:nvSpPr>
          <p:spPr bwMode="auto">
            <a:xfrm>
              <a:off x="144" y="73"/>
              <a:ext cx="26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(</a:t>
              </a:r>
              <a:r>
                <a:rPr lang="en-US" altLang="en-US" sz="24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 + Cl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(</a:t>
              </a:r>
              <a:r>
                <a:rPr lang="en-US" altLang="en-US" sz="24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          2HCl (</a:t>
              </a:r>
              <a:r>
                <a:rPr lang="en-US" altLang="en-US" sz="24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17770" name="Line 7"/>
            <p:cNvSpPr>
              <a:spLocks noChangeShapeType="1"/>
            </p:cNvSpPr>
            <p:nvPr/>
          </p:nvSpPr>
          <p:spPr bwMode="auto">
            <a:xfrm>
              <a:off x="1480" y="224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25" name="Group 9"/>
          <p:cNvGrpSpPr>
            <a:grpSpLocks/>
          </p:cNvGrpSpPr>
          <p:nvPr/>
        </p:nvGrpSpPr>
        <p:grpSpPr bwMode="auto">
          <a:xfrm>
            <a:off x="4724400" y="304800"/>
            <a:ext cx="4335463" cy="457200"/>
            <a:chOff x="3016" y="25"/>
            <a:chExt cx="2731" cy="288"/>
          </a:xfrm>
        </p:grpSpPr>
        <p:sp>
          <p:nvSpPr>
            <p:cNvPr id="117767" name="Text Box 6"/>
            <p:cNvSpPr txBox="1">
              <a:spLocks noChangeArrowheads="1"/>
            </p:cNvSpPr>
            <p:nvPr/>
          </p:nvSpPr>
          <p:spPr bwMode="auto">
            <a:xfrm>
              <a:off x="3016" y="25"/>
              <a:ext cx="27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2H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(</a:t>
              </a:r>
              <a:r>
                <a:rPr lang="en-US" altLang="en-US" sz="24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 + O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(</a:t>
              </a:r>
              <a:r>
                <a:rPr lang="en-US" altLang="en-US" sz="24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          2H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O (</a:t>
              </a:r>
              <a:r>
                <a:rPr lang="en-US" altLang="en-US" sz="24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17768" name="Line 8"/>
            <p:cNvSpPr>
              <a:spLocks noChangeShapeType="1"/>
            </p:cNvSpPr>
            <p:nvPr/>
          </p:nvSpPr>
          <p:spPr bwMode="auto">
            <a:xfrm>
              <a:off x="4424" y="176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6" name="Group 6"/>
          <p:cNvGrpSpPr>
            <a:grpSpLocks/>
          </p:cNvGrpSpPr>
          <p:nvPr/>
        </p:nvGrpSpPr>
        <p:grpSpPr bwMode="auto">
          <a:xfrm>
            <a:off x="152400" y="304800"/>
            <a:ext cx="8621713" cy="1636713"/>
            <a:chOff x="96" y="192"/>
            <a:chExt cx="5431" cy="1031"/>
          </a:xfrm>
        </p:grpSpPr>
        <p:grpSp>
          <p:nvGrpSpPr>
            <p:cNvPr id="118824" name="Group 2"/>
            <p:cNvGrpSpPr>
              <a:grpSpLocks/>
            </p:cNvGrpSpPr>
            <p:nvPr/>
          </p:nvGrpSpPr>
          <p:grpSpPr bwMode="auto">
            <a:xfrm>
              <a:off x="96" y="192"/>
              <a:ext cx="5431" cy="1031"/>
              <a:chOff x="96" y="192"/>
              <a:chExt cx="5431" cy="1031"/>
            </a:xfrm>
          </p:grpSpPr>
          <p:sp>
            <p:nvSpPr>
              <p:cNvPr id="118826" name="Text Box 3"/>
              <p:cNvSpPr txBox="1">
                <a:spLocks noChangeArrowheads="1"/>
              </p:cNvSpPr>
              <p:nvPr/>
            </p:nvSpPr>
            <p:spPr bwMode="auto">
              <a:xfrm>
                <a:off x="658" y="192"/>
                <a:ext cx="4869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aseline="0">
                    <a:solidFill>
                      <a:srgbClr val="3333CC"/>
                    </a:solidFill>
                    <a:latin typeface="Arial" panose="020B0604020202020204" pitchFamily="34" charset="0"/>
                  </a:rPr>
                  <a:t>Use bond energies to calculate the enthalpy change for: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aseline="0">
                    <a:solidFill>
                      <a:srgbClr val="3333CC"/>
                    </a:solidFill>
                    <a:latin typeface="Arial" panose="020B0604020202020204" pitchFamily="34" charset="0"/>
                  </a:rPr>
                  <a:t>H</a:t>
                </a:r>
                <a:r>
                  <a:rPr lang="en-US" altLang="en-US" sz="2400" baseline="-25000">
                    <a:solidFill>
                      <a:srgbClr val="3333CC"/>
                    </a:solidFill>
                    <a:latin typeface="Arial" panose="020B0604020202020204" pitchFamily="34" charset="0"/>
                  </a:rPr>
                  <a:t>2 (</a:t>
                </a:r>
                <a:r>
                  <a:rPr lang="en-US" altLang="en-US" sz="2400" i="1" baseline="-25000">
                    <a:solidFill>
                      <a:srgbClr val="3333CC"/>
                    </a:solidFill>
                    <a:latin typeface="Arial" panose="020B0604020202020204" pitchFamily="34" charset="0"/>
                  </a:rPr>
                  <a:t>g</a:t>
                </a:r>
                <a:r>
                  <a:rPr lang="en-US" altLang="en-US" sz="2400" baseline="-25000">
                    <a:solidFill>
                      <a:srgbClr val="3333CC"/>
                    </a:solidFill>
                    <a:latin typeface="Arial" panose="020B0604020202020204" pitchFamily="34" charset="0"/>
                  </a:rPr>
                  <a:t>)</a:t>
                </a:r>
                <a:r>
                  <a:rPr lang="en-US" altLang="en-US" sz="2400" baseline="0">
                    <a:solidFill>
                      <a:srgbClr val="3333CC"/>
                    </a:solidFill>
                    <a:latin typeface="Arial" panose="020B0604020202020204" pitchFamily="34" charset="0"/>
                  </a:rPr>
                  <a:t> + F</a:t>
                </a:r>
                <a:r>
                  <a:rPr lang="en-US" altLang="en-US" sz="2400" baseline="-25000">
                    <a:solidFill>
                      <a:srgbClr val="3333CC"/>
                    </a:solidFill>
                    <a:latin typeface="Arial" panose="020B0604020202020204" pitchFamily="34" charset="0"/>
                  </a:rPr>
                  <a:t>2 (</a:t>
                </a:r>
                <a:r>
                  <a:rPr lang="en-US" altLang="en-US" sz="2400" i="1" baseline="-25000">
                    <a:solidFill>
                      <a:srgbClr val="3333CC"/>
                    </a:solidFill>
                    <a:latin typeface="Arial" panose="020B0604020202020204" pitchFamily="34" charset="0"/>
                  </a:rPr>
                  <a:t>g</a:t>
                </a:r>
                <a:r>
                  <a:rPr lang="en-US" altLang="en-US" sz="2400" baseline="-25000">
                    <a:solidFill>
                      <a:srgbClr val="3333CC"/>
                    </a:solidFill>
                    <a:latin typeface="Arial" panose="020B0604020202020204" pitchFamily="34" charset="0"/>
                  </a:rPr>
                  <a:t>)            </a:t>
                </a:r>
                <a:r>
                  <a:rPr lang="en-US" altLang="en-US" sz="2400" baseline="0">
                    <a:solidFill>
                      <a:srgbClr val="3333CC"/>
                    </a:solidFill>
                    <a:latin typeface="Arial" panose="020B0604020202020204" pitchFamily="34" charset="0"/>
                  </a:rPr>
                  <a:t>2HF </a:t>
                </a:r>
                <a:r>
                  <a:rPr lang="en-US" altLang="en-US" sz="2400" baseline="-25000">
                    <a:solidFill>
                      <a:srgbClr val="3333CC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altLang="en-US" sz="2400" i="1" baseline="-25000">
                    <a:solidFill>
                      <a:srgbClr val="3333CC"/>
                    </a:solidFill>
                    <a:latin typeface="Arial" panose="020B0604020202020204" pitchFamily="34" charset="0"/>
                  </a:rPr>
                  <a:t>g</a:t>
                </a:r>
                <a:r>
                  <a:rPr lang="en-US" altLang="en-US" sz="2400" baseline="-25000">
                    <a:solidFill>
                      <a:srgbClr val="3333CC"/>
                    </a:solidFill>
                    <a:latin typeface="Arial" panose="020B0604020202020204" pitchFamily="34" charset="0"/>
                  </a:rPr>
                  <a:t>)</a:t>
                </a:r>
                <a:endParaRPr lang="en-US" altLang="en-US" sz="2400" baseline="0">
                  <a:solidFill>
                    <a:srgbClr val="3333CC"/>
                  </a:solidFill>
                  <a:latin typeface="Arial" panose="020B0604020202020204" pitchFamily="34" charset="0"/>
                </a:endParaRPr>
              </a:p>
            </p:txBody>
          </p:sp>
          <p:graphicFrame>
            <p:nvGraphicFramePr>
              <p:cNvPr id="118827" name="Object 4"/>
              <p:cNvGraphicFramePr>
                <a:graphicFrameLocks noChangeAspect="1"/>
              </p:cNvGraphicFramePr>
              <p:nvPr/>
            </p:nvGraphicFramePr>
            <p:xfrm>
              <a:off x="96" y="192"/>
              <a:ext cx="539" cy="10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828" name="Clip" r:id="rId3" imgW="856615" imgH="1637665" progId="MS_ClipArt_Gallery.2">
                      <p:embed/>
                    </p:oleObj>
                  </mc:Choice>
                  <mc:Fallback>
                    <p:oleObj name="Clip" r:id="rId3" imgW="856615" imgH="1637665" progId="MS_ClipArt_Gallery.2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6" y="192"/>
                            <a:ext cx="539" cy="10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8825" name="Line 5"/>
            <p:cNvSpPr>
              <a:spLocks noChangeShapeType="1"/>
            </p:cNvSpPr>
            <p:nvPr/>
          </p:nvSpPr>
          <p:spPr bwMode="auto">
            <a:xfrm>
              <a:off x="3104" y="568"/>
              <a:ext cx="38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1447800" y="1447800"/>
            <a:ext cx="5392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2400" baseline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BE(reactants) – </a:t>
            </a:r>
            <a:r>
              <a:rPr lang="en-US" altLang="en-US" sz="2400" baseline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BE(products)</a:t>
            </a:r>
          </a:p>
        </p:txBody>
      </p:sp>
      <p:grpSp>
        <p:nvGrpSpPr>
          <p:cNvPr id="79916" name="Group 44"/>
          <p:cNvGrpSpPr>
            <a:grpSpLocks/>
          </p:cNvGrpSpPr>
          <p:nvPr/>
        </p:nvGrpSpPr>
        <p:grpSpPr bwMode="auto">
          <a:xfrm>
            <a:off x="457200" y="2514600"/>
            <a:ext cx="8305800" cy="701675"/>
            <a:chOff x="288" y="1584"/>
            <a:chExt cx="5232" cy="442"/>
          </a:xfrm>
        </p:grpSpPr>
        <p:sp>
          <p:nvSpPr>
            <p:cNvPr id="118820" name="Text Box 8"/>
            <p:cNvSpPr txBox="1">
              <a:spLocks noChangeArrowheads="1"/>
            </p:cNvSpPr>
            <p:nvPr/>
          </p:nvSpPr>
          <p:spPr bwMode="auto">
            <a:xfrm>
              <a:off x="288" y="1584"/>
              <a:ext cx="110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Type of bonds broken</a:t>
              </a:r>
            </a:p>
          </p:txBody>
        </p:sp>
        <p:sp>
          <p:nvSpPr>
            <p:cNvPr id="118821" name="Text Box 9"/>
            <p:cNvSpPr txBox="1">
              <a:spLocks noChangeArrowheads="1"/>
            </p:cNvSpPr>
            <p:nvPr/>
          </p:nvSpPr>
          <p:spPr bwMode="auto">
            <a:xfrm>
              <a:off x="1664" y="1584"/>
              <a:ext cx="110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Number of bonds broken</a:t>
              </a:r>
            </a:p>
          </p:txBody>
        </p:sp>
        <p:sp>
          <p:nvSpPr>
            <p:cNvPr id="118822" name="Text Box 10"/>
            <p:cNvSpPr txBox="1">
              <a:spLocks noChangeArrowheads="1"/>
            </p:cNvSpPr>
            <p:nvPr/>
          </p:nvSpPr>
          <p:spPr bwMode="auto">
            <a:xfrm>
              <a:off x="3040" y="1584"/>
              <a:ext cx="110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Bond energy (kJ/mol)</a:t>
              </a:r>
            </a:p>
          </p:txBody>
        </p:sp>
        <p:sp>
          <p:nvSpPr>
            <p:cNvPr id="118823" name="Text Box 11"/>
            <p:cNvSpPr txBox="1">
              <a:spLocks noChangeArrowheads="1"/>
            </p:cNvSpPr>
            <p:nvPr/>
          </p:nvSpPr>
          <p:spPr bwMode="auto">
            <a:xfrm>
              <a:off x="4416" y="1584"/>
              <a:ext cx="110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Energy change (kJ)</a:t>
              </a:r>
            </a:p>
          </p:txBody>
        </p:sp>
      </p:grpSp>
      <p:grpSp>
        <p:nvGrpSpPr>
          <p:cNvPr id="79917" name="Group 45"/>
          <p:cNvGrpSpPr>
            <a:grpSpLocks/>
          </p:cNvGrpSpPr>
          <p:nvPr/>
        </p:nvGrpSpPr>
        <p:grpSpPr bwMode="auto">
          <a:xfrm>
            <a:off x="673100" y="3263900"/>
            <a:ext cx="7558088" cy="461963"/>
            <a:chOff x="424" y="2056"/>
            <a:chExt cx="4761" cy="291"/>
          </a:xfrm>
        </p:grpSpPr>
        <p:grpSp>
          <p:nvGrpSpPr>
            <p:cNvPr id="118813" name="Group 15"/>
            <p:cNvGrpSpPr>
              <a:grpSpLocks/>
            </p:cNvGrpSpPr>
            <p:nvPr/>
          </p:nvGrpSpPr>
          <p:grpSpPr bwMode="auto">
            <a:xfrm>
              <a:off x="424" y="2056"/>
              <a:ext cx="735" cy="288"/>
              <a:chOff x="449" y="2761"/>
              <a:chExt cx="735" cy="288"/>
            </a:xfrm>
          </p:grpSpPr>
          <p:sp>
            <p:nvSpPr>
              <p:cNvPr id="118817" name="Text Box 12"/>
              <p:cNvSpPr txBox="1">
                <a:spLocks noChangeArrowheads="1"/>
              </p:cNvSpPr>
              <p:nvPr/>
            </p:nvSpPr>
            <p:spPr bwMode="auto">
              <a:xfrm>
                <a:off x="449" y="2761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118818" name="Text Box 13"/>
              <p:cNvSpPr txBox="1">
                <a:spLocks noChangeArrowheads="1"/>
              </p:cNvSpPr>
              <p:nvPr/>
            </p:nvSpPr>
            <p:spPr bwMode="auto">
              <a:xfrm>
                <a:off x="929" y="2761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118819" name="Line 14"/>
              <p:cNvSpPr>
                <a:spLocks noChangeShapeType="1"/>
              </p:cNvSpPr>
              <p:nvPr/>
            </p:nvSpPr>
            <p:spPr bwMode="auto">
              <a:xfrm>
                <a:off x="673" y="2905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814" name="Text Box 16"/>
            <p:cNvSpPr txBox="1">
              <a:spLocks noChangeArrowheads="1"/>
            </p:cNvSpPr>
            <p:nvPr/>
          </p:nvSpPr>
          <p:spPr bwMode="auto">
            <a:xfrm>
              <a:off x="2064" y="205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18815" name="Text Box 17"/>
            <p:cNvSpPr txBox="1">
              <a:spLocks noChangeArrowheads="1"/>
            </p:cNvSpPr>
            <p:nvPr/>
          </p:nvSpPr>
          <p:spPr bwMode="auto">
            <a:xfrm>
              <a:off x="3342" y="2056"/>
              <a:ext cx="4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432</a:t>
              </a:r>
            </a:p>
          </p:txBody>
        </p:sp>
        <p:sp>
          <p:nvSpPr>
            <p:cNvPr id="118816" name="Text Box 18"/>
            <p:cNvSpPr txBox="1">
              <a:spLocks noChangeArrowheads="1"/>
            </p:cNvSpPr>
            <p:nvPr/>
          </p:nvSpPr>
          <p:spPr bwMode="auto">
            <a:xfrm>
              <a:off x="4745" y="2056"/>
              <a:ext cx="4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432</a:t>
              </a:r>
            </a:p>
          </p:txBody>
        </p:sp>
      </p:grpSp>
      <p:grpSp>
        <p:nvGrpSpPr>
          <p:cNvPr id="79918" name="Group 46"/>
          <p:cNvGrpSpPr>
            <a:grpSpLocks/>
          </p:cNvGrpSpPr>
          <p:nvPr/>
        </p:nvGrpSpPr>
        <p:grpSpPr bwMode="auto">
          <a:xfrm>
            <a:off x="690563" y="3657600"/>
            <a:ext cx="7545387" cy="533400"/>
            <a:chOff x="435" y="2304"/>
            <a:chExt cx="4753" cy="336"/>
          </a:xfrm>
        </p:grpSpPr>
        <p:grpSp>
          <p:nvGrpSpPr>
            <p:cNvPr id="118806" name="Group 24"/>
            <p:cNvGrpSpPr>
              <a:grpSpLocks/>
            </p:cNvGrpSpPr>
            <p:nvPr/>
          </p:nvGrpSpPr>
          <p:grpSpPr bwMode="auto">
            <a:xfrm>
              <a:off x="435" y="2352"/>
              <a:ext cx="713" cy="288"/>
              <a:chOff x="460" y="2761"/>
              <a:chExt cx="713" cy="288"/>
            </a:xfrm>
          </p:grpSpPr>
          <p:sp>
            <p:nvSpPr>
              <p:cNvPr id="118810" name="Text Box 25"/>
              <p:cNvSpPr txBox="1">
                <a:spLocks noChangeArrowheads="1"/>
              </p:cNvSpPr>
              <p:nvPr/>
            </p:nvSpPr>
            <p:spPr bwMode="auto">
              <a:xfrm>
                <a:off x="460" y="2761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F</a:t>
                </a:r>
              </a:p>
            </p:txBody>
          </p:sp>
          <p:sp>
            <p:nvSpPr>
              <p:cNvPr id="118811" name="Text Box 26"/>
              <p:cNvSpPr txBox="1">
                <a:spLocks noChangeArrowheads="1"/>
              </p:cNvSpPr>
              <p:nvPr/>
            </p:nvSpPr>
            <p:spPr bwMode="auto">
              <a:xfrm>
                <a:off x="940" y="2761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F</a:t>
                </a:r>
              </a:p>
            </p:txBody>
          </p:sp>
          <p:sp>
            <p:nvSpPr>
              <p:cNvPr id="118812" name="Line 27"/>
              <p:cNvSpPr>
                <a:spLocks noChangeShapeType="1"/>
              </p:cNvSpPr>
              <p:nvPr/>
            </p:nvSpPr>
            <p:spPr bwMode="auto">
              <a:xfrm>
                <a:off x="673" y="2905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807" name="Text Box 28"/>
            <p:cNvSpPr txBox="1">
              <a:spLocks noChangeArrowheads="1"/>
            </p:cNvSpPr>
            <p:nvPr/>
          </p:nvSpPr>
          <p:spPr bwMode="auto">
            <a:xfrm>
              <a:off x="2064" y="230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18808" name="Text Box 29"/>
            <p:cNvSpPr txBox="1">
              <a:spLocks noChangeArrowheads="1"/>
            </p:cNvSpPr>
            <p:nvPr/>
          </p:nvSpPr>
          <p:spPr bwMode="auto">
            <a:xfrm>
              <a:off x="3344" y="2304"/>
              <a:ext cx="4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154</a:t>
              </a:r>
            </a:p>
          </p:txBody>
        </p:sp>
        <p:sp>
          <p:nvSpPr>
            <p:cNvPr id="118809" name="Text Box 30"/>
            <p:cNvSpPr txBox="1">
              <a:spLocks noChangeArrowheads="1"/>
            </p:cNvSpPr>
            <p:nvPr/>
          </p:nvSpPr>
          <p:spPr bwMode="auto">
            <a:xfrm>
              <a:off x="4748" y="2304"/>
              <a:ext cx="4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154</a:t>
              </a:r>
            </a:p>
          </p:txBody>
        </p:sp>
      </p:grpSp>
      <p:grpSp>
        <p:nvGrpSpPr>
          <p:cNvPr id="79919" name="Group 47"/>
          <p:cNvGrpSpPr>
            <a:grpSpLocks/>
          </p:cNvGrpSpPr>
          <p:nvPr/>
        </p:nvGrpSpPr>
        <p:grpSpPr bwMode="auto">
          <a:xfrm>
            <a:off x="457200" y="4175125"/>
            <a:ext cx="8305800" cy="701675"/>
            <a:chOff x="288" y="2630"/>
            <a:chExt cx="5232" cy="442"/>
          </a:xfrm>
        </p:grpSpPr>
        <p:sp>
          <p:nvSpPr>
            <p:cNvPr id="118802" name="Text Box 31"/>
            <p:cNvSpPr txBox="1">
              <a:spLocks noChangeArrowheads="1"/>
            </p:cNvSpPr>
            <p:nvPr/>
          </p:nvSpPr>
          <p:spPr bwMode="auto">
            <a:xfrm>
              <a:off x="288" y="2630"/>
              <a:ext cx="110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Type of bonds formed</a:t>
              </a:r>
            </a:p>
          </p:txBody>
        </p:sp>
        <p:sp>
          <p:nvSpPr>
            <p:cNvPr id="118803" name="Text Box 32"/>
            <p:cNvSpPr txBox="1">
              <a:spLocks noChangeArrowheads="1"/>
            </p:cNvSpPr>
            <p:nvPr/>
          </p:nvSpPr>
          <p:spPr bwMode="auto">
            <a:xfrm>
              <a:off x="1664" y="2630"/>
              <a:ext cx="110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Number of bonds formed</a:t>
              </a:r>
            </a:p>
          </p:txBody>
        </p:sp>
        <p:sp>
          <p:nvSpPr>
            <p:cNvPr id="118804" name="Text Box 33"/>
            <p:cNvSpPr txBox="1">
              <a:spLocks noChangeArrowheads="1"/>
            </p:cNvSpPr>
            <p:nvPr/>
          </p:nvSpPr>
          <p:spPr bwMode="auto">
            <a:xfrm>
              <a:off x="3040" y="2630"/>
              <a:ext cx="110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Bond energy (kJ/mol)</a:t>
              </a:r>
            </a:p>
          </p:txBody>
        </p:sp>
        <p:sp>
          <p:nvSpPr>
            <p:cNvPr id="118805" name="Text Box 34"/>
            <p:cNvSpPr txBox="1">
              <a:spLocks noChangeArrowheads="1"/>
            </p:cNvSpPr>
            <p:nvPr/>
          </p:nvSpPr>
          <p:spPr bwMode="auto">
            <a:xfrm>
              <a:off x="4416" y="2630"/>
              <a:ext cx="110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Energy change (kJ)</a:t>
              </a:r>
            </a:p>
          </p:txBody>
        </p:sp>
      </p:grpSp>
      <p:grpSp>
        <p:nvGrpSpPr>
          <p:cNvPr id="79920" name="Group 48"/>
          <p:cNvGrpSpPr>
            <a:grpSpLocks/>
          </p:cNvGrpSpPr>
          <p:nvPr/>
        </p:nvGrpSpPr>
        <p:grpSpPr bwMode="auto">
          <a:xfrm>
            <a:off x="673100" y="4876800"/>
            <a:ext cx="7634288" cy="461963"/>
            <a:chOff x="424" y="3072"/>
            <a:chExt cx="4809" cy="291"/>
          </a:xfrm>
        </p:grpSpPr>
        <p:grpSp>
          <p:nvGrpSpPr>
            <p:cNvPr id="118795" name="Group 35"/>
            <p:cNvGrpSpPr>
              <a:grpSpLocks/>
            </p:cNvGrpSpPr>
            <p:nvPr/>
          </p:nvGrpSpPr>
          <p:grpSpPr bwMode="auto">
            <a:xfrm>
              <a:off x="424" y="3072"/>
              <a:ext cx="724" cy="288"/>
              <a:chOff x="449" y="2761"/>
              <a:chExt cx="724" cy="288"/>
            </a:xfrm>
          </p:grpSpPr>
          <p:sp>
            <p:nvSpPr>
              <p:cNvPr id="118799" name="Text Box 36"/>
              <p:cNvSpPr txBox="1">
                <a:spLocks noChangeArrowheads="1"/>
              </p:cNvSpPr>
              <p:nvPr/>
            </p:nvSpPr>
            <p:spPr bwMode="auto">
              <a:xfrm>
                <a:off x="449" y="2761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118800" name="Text Box 37"/>
              <p:cNvSpPr txBox="1">
                <a:spLocks noChangeArrowheads="1"/>
              </p:cNvSpPr>
              <p:nvPr/>
            </p:nvSpPr>
            <p:spPr bwMode="auto">
              <a:xfrm>
                <a:off x="940" y="2761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F</a:t>
                </a:r>
              </a:p>
            </p:txBody>
          </p:sp>
          <p:sp>
            <p:nvSpPr>
              <p:cNvPr id="118801" name="Line 38"/>
              <p:cNvSpPr>
                <a:spLocks noChangeShapeType="1"/>
              </p:cNvSpPr>
              <p:nvPr/>
            </p:nvSpPr>
            <p:spPr bwMode="auto">
              <a:xfrm>
                <a:off x="673" y="2905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796" name="Text Box 39"/>
            <p:cNvSpPr txBox="1">
              <a:spLocks noChangeArrowheads="1"/>
            </p:cNvSpPr>
            <p:nvPr/>
          </p:nvSpPr>
          <p:spPr bwMode="auto">
            <a:xfrm>
              <a:off x="2064" y="307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18797" name="Text Box 40"/>
            <p:cNvSpPr txBox="1">
              <a:spLocks noChangeArrowheads="1"/>
            </p:cNvSpPr>
            <p:nvPr/>
          </p:nvSpPr>
          <p:spPr bwMode="auto">
            <a:xfrm>
              <a:off x="3344" y="3072"/>
              <a:ext cx="4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565</a:t>
              </a:r>
            </a:p>
          </p:txBody>
        </p:sp>
        <p:sp>
          <p:nvSpPr>
            <p:cNvPr id="118798" name="Text Box 41"/>
            <p:cNvSpPr txBox="1">
              <a:spLocks noChangeArrowheads="1"/>
            </p:cNvSpPr>
            <p:nvPr/>
          </p:nvSpPr>
          <p:spPr bwMode="auto">
            <a:xfrm>
              <a:off x="4699" y="3072"/>
              <a:ext cx="5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1130</a:t>
              </a:r>
            </a:p>
          </p:txBody>
        </p:sp>
      </p:grpSp>
      <p:sp>
        <p:nvSpPr>
          <p:cNvPr id="79914" name="Text Box 42"/>
          <p:cNvSpPr txBox="1">
            <a:spLocks noChangeArrowheads="1"/>
          </p:cNvSpPr>
          <p:nvPr/>
        </p:nvSpPr>
        <p:spPr bwMode="auto">
          <a:xfrm>
            <a:off x="1822450" y="5562600"/>
            <a:ext cx="55245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= 432 + 154 – (2 x 565) = -544 kJ</a:t>
            </a:r>
          </a:p>
        </p:txBody>
      </p:sp>
      <p:sp>
        <p:nvSpPr>
          <p:cNvPr id="118794" name="Text Box 43"/>
          <p:cNvSpPr txBox="1">
            <a:spLocks noChangeArrowheads="1"/>
          </p:cNvSpPr>
          <p:nvPr/>
        </p:nvSpPr>
        <p:spPr bwMode="auto">
          <a:xfrm>
            <a:off x="8391525" y="6384925"/>
            <a:ext cx="67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9.10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 autoUpdateAnimBg="0"/>
      <p:bldP spid="7991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98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33E321-5BCE-446B-A8CB-A05BD090D092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000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2390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Exercise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7696200" cy="4462463"/>
          </a:xfrm>
        </p:spPr>
        <p:txBody>
          <a:bodyPr/>
          <a:lstStyle/>
          <a:p>
            <a:pPr marL="854075" indent="-3175" eaLnBrk="1" hangingPunct="1">
              <a:buFontTx/>
              <a:buNone/>
            </a:pPr>
            <a:r>
              <a:rPr lang="en-US" altLang="en-US" sz="2800" smtClean="0"/>
              <a:t>	</a:t>
            </a:r>
            <a:r>
              <a:rPr lang="en-US" altLang="en-US" smtClean="0"/>
              <a:t>Predict </a:t>
            </a:r>
            <a:r>
              <a:rPr lang="en-US" altLang="en-US" smtClean="0">
                <a:solidFill>
                  <a:srgbClr val="0000FF"/>
                </a:solidFill>
                <a:latin typeface="Symbol" panose="05050102010706020507" pitchFamily="18" charset="2"/>
              </a:rPr>
              <a:t></a:t>
            </a:r>
            <a:r>
              <a:rPr lang="en-US" altLang="en-US" i="1" smtClean="0">
                <a:solidFill>
                  <a:srgbClr val="0000FF"/>
                </a:solidFill>
              </a:rPr>
              <a:t>H</a:t>
            </a:r>
            <a:r>
              <a:rPr lang="en-US" altLang="en-US" smtClean="0">
                <a:cs typeface="Arial" panose="020B0604020202020204" pitchFamily="34" charset="0"/>
              </a:rPr>
              <a:t> for the following reaction:</a:t>
            </a:r>
            <a:endParaRPr lang="en-US" altLang="en-US" smtClean="0"/>
          </a:p>
          <a:p>
            <a:pPr marL="854075" indent="-3175" eaLnBrk="1" hangingPunct="1">
              <a:buFontTx/>
              <a:buNone/>
            </a:pPr>
            <a:r>
              <a:rPr lang="en-US" altLang="en-US" smtClean="0"/>
              <a:t>		</a:t>
            </a:r>
            <a:endParaRPr lang="en-US" altLang="en-US" smtClean="0">
              <a:cs typeface="Arial" panose="020B0604020202020204" pitchFamily="34" charset="0"/>
            </a:endParaRPr>
          </a:p>
          <a:p>
            <a:pPr marL="854075" indent="-3175" eaLnBrk="1" hangingPunct="1">
              <a:buFontTx/>
              <a:buNone/>
            </a:pPr>
            <a:endParaRPr lang="en-US" altLang="en-US" smtClean="0">
              <a:cs typeface="Arial" panose="020B0604020202020204" pitchFamily="34" charset="0"/>
            </a:endParaRPr>
          </a:p>
          <a:p>
            <a:pPr marL="854075" indent="-3175" eaLnBrk="1" hangingPunct="1">
              <a:buFontTx/>
              <a:buNone/>
            </a:pPr>
            <a:r>
              <a:rPr lang="en-US" altLang="en-US" smtClean="0">
                <a:cs typeface="Arial" panose="020B0604020202020204" pitchFamily="34" charset="0"/>
              </a:rPr>
              <a:t>Given the following information: </a:t>
            </a:r>
          </a:p>
          <a:p>
            <a:pPr marL="854075" indent="-3175" eaLnBrk="1" hangingPunct="1">
              <a:buFontTx/>
              <a:buNone/>
            </a:pPr>
            <a:r>
              <a:rPr lang="en-US" altLang="en-US" smtClean="0">
                <a:cs typeface="Arial" panose="020B0604020202020204" pitchFamily="34" charset="0"/>
              </a:rPr>
              <a:t>				    </a:t>
            </a:r>
            <a:r>
              <a:rPr lang="en-US" altLang="en-US" b="1" u="sng" smtClean="0">
                <a:cs typeface="Arial" panose="020B0604020202020204" pitchFamily="34" charset="0"/>
              </a:rPr>
              <a:t>Bond Energy (kJ/mol)</a:t>
            </a:r>
            <a:endParaRPr lang="en-US" altLang="en-US" b="1" i="1" u="sng" baseline="-25000" smtClean="0">
              <a:cs typeface="Arial" panose="020B0604020202020204" pitchFamily="34" charset="0"/>
            </a:endParaRPr>
          </a:p>
          <a:p>
            <a:pPr marL="854075" indent="-3175" eaLnBrk="1" hangingPunct="1">
              <a:buFontTx/>
              <a:buNone/>
            </a:pPr>
            <a:r>
              <a:rPr lang="en-US" altLang="en-US" smtClean="0">
                <a:cs typeface="Arial" panose="020B0604020202020204" pitchFamily="34" charset="0"/>
              </a:rPr>
              <a:t>			  C–H</a:t>
            </a:r>
            <a:r>
              <a:rPr lang="en-US" altLang="en-US" smtClean="0"/>
              <a:t>		       413</a:t>
            </a:r>
          </a:p>
          <a:p>
            <a:pPr marL="854075" indent="-3175" eaLnBrk="1" hangingPunct="1">
              <a:buFontTx/>
              <a:buNone/>
            </a:pPr>
            <a:r>
              <a:rPr lang="en-US" altLang="en-US" smtClean="0"/>
              <a:t>			  </a:t>
            </a:r>
            <a:r>
              <a:rPr lang="en-US" altLang="en-US" smtClean="0">
                <a:cs typeface="Arial" panose="020B0604020202020204" pitchFamily="34" charset="0"/>
              </a:rPr>
              <a:t>C–N</a:t>
            </a:r>
            <a:r>
              <a:rPr lang="en-US" altLang="en-US" smtClean="0"/>
              <a:t> 	      	       305</a:t>
            </a:r>
          </a:p>
          <a:p>
            <a:pPr marL="854075" indent="-3175" eaLnBrk="1" hangingPunct="1">
              <a:buFontTx/>
              <a:buNone/>
            </a:pPr>
            <a:r>
              <a:rPr lang="en-US" altLang="en-US" smtClean="0"/>
              <a:t>			  </a:t>
            </a:r>
            <a:r>
              <a:rPr lang="en-US" altLang="en-US" smtClean="0">
                <a:cs typeface="Arial" panose="020B0604020202020204" pitchFamily="34" charset="0"/>
              </a:rPr>
              <a:t>C–C		       347</a:t>
            </a:r>
          </a:p>
          <a:p>
            <a:pPr marL="854075" indent="-3175" eaLnBrk="1" hangingPunct="1">
              <a:buFontTx/>
              <a:buNone/>
            </a:pPr>
            <a:r>
              <a:rPr lang="en-US" altLang="en-US" smtClean="0">
                <a:cs typeface="Arial" panose="020B0604020202020204" pitchFamily="34" charset="0"/>
              </a:rPr>
              <a:t>			 		       891</a:t>
            </a:r>
          </a:p>
          <a:p>
            <a:pPr marL="854075" indent="-3175" eaLnBrk="1" hangingPunct="1">
              <a:buFontTx/>
              <a:buNone/>
            </a:pPr>
            <a:r>
              <a:rPr lang="en-US" altLang="en-US" smtClean="0">
                <a:solidFill>
                  <a:srgbClr val="009900"/>
                </a:solidFill>
                <a:latin typeface="Symbol" panose="05050102010706020507" pitchFamily="18" charset="2"/>
              </a:rPr>
              <a:t>			             </a:t>
            </a:r>
            <a:r>
              <a:rPr lang="en-US" altLang="en-US" i="1" smtClean="0">
                <a:solidFill>
                  <a:srgbClr val="009900"/>
                </a:solidFill>
              </a:rPr>
              <a:t>H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 = </a:t>
            </a:r>
            <a:r>
              <a:rPr lang="en-US" altLang="en-US" smtClean="0">
                <a:solidFill>
                  <a:srgbClr val="009900"/>
                </a:solidFill>
              </a:rPr>
              <a:t>–42 kJ</a:t>
            </a:r>
          </a:p>
        </p:txBody>
      </p:sp>
      <p:pic>
        <p:nvPicPr>
          <p:cNvPr id="119814" name="Picture 4" descr="MMj0189251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5" name="Rectangle 5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227334" name="Object 6"/>
          <p:cNvGraphicFramePr>
            <a:graphicFrameLocks noChangeAspect="1"/>
          </p:cNvGraphicFramePr>
          <p:nvPr/>
        </p:nvGraphicFramePr>
        <p:xfrm>
          <a:off x="2590800" y="2743200"/>
          <a:ext cx="4038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9" name="Equation" r:id="rId5" imgW="4038600" imgH="381000" progId="Equation.BREE4">
                  <p:embed/>
                </p:oleObj>
              </mc:Choice>
              <mc:Fallback>
                <p:oleObj name="Equation" r:id="rId5" imgW="4038600" imgH="3810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743200"/>
                        <a:ext cx="4038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7" name="Rectangle 7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227336" name="Object 8"/>
          <p:cNvGraphicFramePr>
            <a:graphicFrameLocks noChangeAspect="1"/>
          </p:cNvGraphicFramePr>
          <p:nvPr/>
        </p:nvGraphicFramePr>
        <p:xfrm>
          <a:off x="2438400" y="5791200"/>
          <a:ext cx="7620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0" name="Equation" r:id="rId7" imgW="761669" imgH="291973" progId="Equation.BREE4">
                  <p:embed/>
                </p:oleObj>
              </mc:Choice>
              <mc:Fallback>
                <p:oleObj name="Equation" r:id="rId7" imgW="761669" imgH="291973" progId="Equation.BREE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791200"/>
                        <a:ext cx="76200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7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27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 autoUpdateAnimBg="0"/>
      <p:bldP spid="22733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37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6FB92E-8D17-4C12-A323-CB68D2B6BD23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00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Chemical Bond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39871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No simple, and yet complete, way to define this.</a:t>
            </a:r>
          </a:p>
          <a:p>
            <a:pPr eaLnBrk="1" hangingPunct="1"/>
            <a:r>
              <a:rPr lang="en-US" altLang="en-US" sz="2800" smtClean="0"/>
              <a:t>Forces that hold groups of atoms together and make them function as a unit.</a:t>
            </a:r>
          </a:p>
          <a:p>
            <a:pPr eaLnBrk="1" hangingPunct="1"/>
            <a:r>
              <a:rPr lang="en-US" altLang="en-US" sz="2800" smtClean="0"/>
              <a:t>A bond will form if the energy of the aggregate is lower than that of the separated atoms.</a:t>
            </a:r>
          </a:p>
        </p:txBody>
      </p:sp>
      <p:sp>
        <p:nvSpPr>
          <p:cNvPr id="73734" name="Rectangle 9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utoUpdateAnimBg="0"/>
      <p:bldP spid="2048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218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71B783-B7D5-4206-A75C-2BEE3FF61F1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000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Models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37318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Models are attempts to explain how nature operates on the microscopic level based on experiences in the macroscopic world.</a:t>
            </a:r>
          </a:p>
        </p:txBody>
      </p:sp>
      <p:sp>
        <p:nvSpPr>
          <p:cNvPr id="12186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utoUpdateAnimBg="0"/>
      <p:bldP spid="13005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239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1D5C5F-D561-43F8-9938-25D99B4458C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000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Fundamental Properties of Models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70535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altLang="en-US" sz="2800" smtClean="0">
                <a:solidFill>
                  <a:srgbClr val="669900"/>
                </a:solidFill>
              </a:rPr>
              <a:t>A model does not equal reality.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sz="2800" smtClean="0">
                <a:solidFill>
                  <a:srgbClr val="669900"/>
                </a:solidFill>
              </a:rPr>
              <a:t>Models are oversimplifications, and are therefore often wrong.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sz="2800" smtClean="0">
                <a:solidFill>
                  <a:srgbClr val="669900"/>
                </a:solidFill>
              </a:rPr>
              <a:t>Models become more complicated and are modified as they age.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sz="2800" smtClean="0">
                <a:solidFill>
                  <a:srgbClr val="669900"/>
                </a:solidFill>
              </a:rPr>
              <a:t>We must understand the underlying assumptions in a model so that we don’t misuse it.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sz="2800" smtClean="0">
                <a:solidFill>
                  <a:srgbClr val="669900"/>
                </a:solidFill>
              </a:rPr>
              <a:t>When a model is wrong, we often learn much more than when it is right.</a:t>
            </a:r>
          </a:p>
        </p:txBody>
      </p:sp>
      <p:sp>
        <p:nvSpPr>
          <p:cNvPr id="12391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utoUpdateAnimBg="0"/>
      <p:bldP spid="13209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259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324F0C-DB4B-4E39-9B46-C94E20CE93C5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000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Localized Electron Model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37318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 molecule is composed of atoms that are bound together by sharing pairs of electrons using the atomic orbitals of the bound atoms.</a:t>
            </a:r>
          </a:p>
        </p:txBody>
      </p:sp>
      <p:sp>
        <p:nvSpPr>
          <p:cNvPr id="12595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 autoUpdateAnimBg="0"/>
      <p:bldP spid="22937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280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8BFE4E-1FA1-410E-987A-EF414195C03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000"/>
          </a:p>
        </p:txBody>
      </p:sp>
      <p:sp>
        <p:nvSpPr>
          <p:cNvPr id="1280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Localized Electron Model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252788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Electron pairs are assumed to be localized on a particular atom or in the space between two atoms: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i="1" smtClean="0"/>
              <a:t>Lone pairs </a:t>
            </a:r>
            <a:r>
              <a:rPr lang="en-US" altLang="en-US" i="1" smtClean="0"/>
              <a:t>–</a:t>
            </a:r>
            <a:r>
              <a:rPr lang="en-US" altLang="en-US" smtClean="0"/>
              <a:t> </a:t>
            </a:r>
            <a:r>
              <a:rPr lang="en-US" altLang="en-US" sz="2800" smtClean="0"/>
              <a:t>pairs of electrons localized on an atom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i="1" smtClean="0"/>
              <a:t>Bonding pairs </a:t>
            </a:r>
            <a:r>
              <a:rPr lang="en-US" altLang="en-US" smtClean="0"/>
              <a:t>– </a:t>
            </a:r>
            <a:r>
              <a:rPr lang="en-US" altLang="en-US" sz="2800" smtClean="0"/>
              <a:t>pairs of electrons found in the space between the atoms</a:t>
            </a:r>
          </a:p>
        </p:txBody>
      </p:sp>
      <p:sp>
        <p:nvSpPr>
          <p:cNvPr id="12800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300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D56935-FBB4-4EF9-96AF-3699315691B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000"/>
          </a:p>
        </p:txBody>
      </p:sp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Localized Electron Model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398713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altLang="en-US" sz="2800" smtClean="0"/>
              <a:t>Description of valence electron arrangement (Lewis structure).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sz="2800" smtClean="0"/>
              <a:t>Prediction of geometry (VSEPR model).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sz="2800" smtClean="0"/>
              <a:t>Description of atomic orbital types used to share electrons or hold lone pairs.</a:t>
            </a:r>
          </a:p>
        </p:txBody>
      </p:sp>
      <p:sp>
        <p:nvSpPr>
          <p:cNvPr id="13005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320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84B9F4-0C19-45F1-A1BF-4678359A39C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000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Lewis Structure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88595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Shows how valence electrons are arranged among atoms in a molecule.</a:t>
            </a:r>
          </a:p>
          <a:p>
            <a:pPr eaLnBrk="1" hangingPunct="1"/>
            <a:r>
              <a:rPr lang="en-US" altLang="en-US" sz="2800" smtClean="0"/>
              <a:t>Reflects central idea that stability of a compound relates to noble gas electron configuration.</a:t>
            </a:r>
          </a:p>
        </p:txBody>
      </p:sp>
      <p:sp>
        <p:nvSpPr>
          <p:cNvPr id="13210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 autoUpdateAnimBg="0"/>
      <p:bldP spid="23552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34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803C73-D51A-477D-8BF7-9AFA30CCD26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000"/>
          </a:p>
        </p:txBody>
      </p:sp>
      <p:sp>
        <p:nvSpPr>
          <p:cNvPr id="23758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Duet Rule</a:t>
            </a:r>
          </a:p>
        </p:txBody>
      </p:sp>
      <p:sp>
        <p:nvSpPr>
          <p:cNvPr id="237581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Hydrogen forms stable molecules where it shares two electrons.</a:t>
            </a:r>
          </a:p>
        </p:txBody>
      </p:sp>
      <p:sp>
        <p:nvSpPr>
          <p:cNvPr id="134150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34151" name="Rectangle 5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34152" name="Rectangle 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134153" name="Object 10"/>
          <p:cNvGraphicFramePr>
            <a:graphicFrameLocks noChangeAspect="1"/>
          </p:cNvGraphicFramePr>
          <p:nvPr>
            <p:ph sz="half" idx="4294967295"/>
          </p:nvPr>
        </p:nvGraphicFramePr>
        <p:xfrm>
          <a:off x="2514600" y="2819400"/>
          <a:ext cx="4029075" cy="323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4" name="Image" r:id="rId4" imgW="5866667" imgH="4711111" progId="Photoshop.Image.10">
                  <p:embed/>
                </p:oleObj>
              </mc:Choice>
              <mc:Fallback>
                <p:oleObj name="Image" r:id="rId4" imgW="5866667" imgH="4711111" progId="Photoshop.Image.1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819400"/>
                        <a:ext cx="4029075" cy="3235325"/>
                      </a:xfrm>
                      <a:prstGeom prst="rect">
                        <a:avLst/>
                      </a:prstGeom>
                      <a:noFill/>
                      <a:ln w="12700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7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7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80" grpId="0" autoUpdateAnimBg="0"/>
      <p:bldP spid="23758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36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C93C5A-2DC9-4C85-9A99-7559398B0CB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000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Octet Rule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94615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Elements form stable molecules when surrounded by eight electrons.</a:t>
            </a:r>
          </a:p>
        </p:txBody>
      </p:sp>
      <p:sp>
        <p:nvSpPr>
          <p:cNvPr id="136198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36199" name="Rectangle 5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36200" name="Rectangle 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362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76600"/>
            <a:ext cx="1719263" cy="2070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autoUpdateAnimBg="0"/>
      <p:bldP spid="23961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382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E8941E-AE22-4ADC-8993-FDA768EE5ECE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000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Steps for Writing Lewis Structures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82575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altLang="en-US" sz="2800" smtClean="0">
                <a:solidFill>
                  <a:srgbClr val="669900"/>
                </a:solidFill>
              </a:rPr>
              <a:t>Sum the valence electrons from all the atoms.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sz="2800" smtClean="0">
                <a:solidFill>
                  <a:srgbClr val="669900"/>
                </a:solidFill>
              </a:rPr>
              <a:t>Use a pair of electrons to form a bond between each pair of bound atoms.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sz="2800" smtClean="0">
                <a:solidFill>
                  <a:srgbClr val="669900"/>
                </a:solidFill>
              </a:rPr>
              <a:t>Atoms usually have noble gas configurations. Arrange the remaining electrons to satisfy the octet rule (or duet rule for hydrogen).</a:t>
            </a:r>
          </a:p>
        </p:txBody>
      </p:sp>
      <p:sp>
        <p:nvSpPr>
          <p:cNvPr id="13824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 autoUpdateAnimBg="0"/>
      <p:bldP spid="247811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40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86724F-2FF8-43D6-B94D-6708A058AE5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000"/>
          </a:p>
        </p:txBody>
      </p:sp>
      <p:sp>
        <p:nvSpPr>
          <p:cNvPr id="140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Steps for Writing Lewis Structures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971675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altLang="en-US" sz="2800" smtClean="0">
                <a:solidFill>
                  <a:srgbClr val="669900"/>
                </a:solidFill>
              </a:rPr>
              <a:t>Sum the valence electrons from all the atoms. (Use the periodic table.)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>
                <a:solidFill>
                  <a:srgbClr val="669900"/>
                </a:solidFill>
              </a:rPr>
              <a:t>		</a:t>
            </a:r>
            <a:r>
              <a:rPr lang="en-US" altLang="en-US" sz="2800" smtClean="0">
                <a:solidFill>
                  <a:srgbClr val="0000FF"/>
                </a:solidFill>
              </a:rPr>
              <a:t>Example: 	H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O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>
                <a:solidFill>
                  <a:srgbClr val="0000FF"/>
                </a:solidFill>
              </a:rPr>
              <a:t>				2 (1 e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–</a:t>
            </a:r>
            <a:r>
              <a:rPr lang="en-US" altLang="en-US" sz="2800" smtClean="0">
                <a:solidFill>
                  <a:srgbClr val="0000FF"/>
                </a:solidFill>
              </a:rPr>
              <a:t>) + 6 e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–</a:t>
            </a:r>
            <a:r>
              <a:rPr lang="en-US" altLang="en-US" sz="2800" smtClean="0">
                <a:solidFill>
                  <a:srgbClr val="0000FF"/>
                </a:solidFill>
              </a:rPr>
              <a:t> = 8 e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– </a:t>
            </a:r>
            <a:r>
              <a:rPr lang="en-US" altLang="en-US" sz="2800" smtClean="0">
                <a:solidFill>
                  <a:srgbClr val="0000FF"/>
                </a:solidFill>
              </a:rPr>
              <a:t>total</a:t>
            </a:r>
          </a:p>
        </p:txBody>
      </p:sp>
      <p:sp>
        <p:nvSpPr>
          <p:cNvPr id="14029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57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827D0B-B08E-4E7E-AA89-1A79E8FFB40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00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3276600" cy="18288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Interaction of Two Hydrogen Atoms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75782" name="Picture 8" descr="ch08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1219200"/>
            <a:ext cx="3476625" cy="52578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423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47D580-1545-4078-87A3-1219B508E71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000"/>
          </a:p>
        </p:txBody>
      </p:sp>
      <p:sp>
        <p:nvSpPr>
          <p:cNvPr id="142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Steps for Writing Lewis Structures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458913"/>
          </a:xfrm>
        </p:spPr>
        <p:txBody>
          <a:bodyPr/>
          <a:lstStyle/>
          <a:p>
            <a:pPr marL="457200" indent="-457200" eaLnBrk="1" hangingPunct="1">
              <a:buFontTx/>
              <a:buAutoNum type="arabicPeriod" startAt="2"/>
            </a:pPr>
            <a:r>
              <a:rPr lang="en-US" altLang="en-US" sz="2800" smtClean="0">
                <a:solidFill>
                  <a:srgbClr val="669900"/>
                </a:solidFill>
              </a:rPr>
              <a:t>Use a pair of electrons to form a bond between each pair of bound atoms.</a:t>
            </a:r>
          </a:p>
          <a:p>
            <a:pPr marL="914400" lvl="1" indent="-457200" eaLnBrk="1" hangingPunct="1">
              <a:buFont typeface="Wingdings" panose="05000000000000000000" pitchFamily="2" charset="2"/>
              <a:buNone/>
            </a:pPr>
            <a:r>
              <a:rPr lang="en-US" altLang="en-US" sz="2800" smtClean="0">
                <a:solidFill>
                  <a:srgbClr val="0000FF"/>
                </a:solidFill>
              </a:rPr>
              <a:t>	Example: 	H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14234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251909" name="Object 5"/>
          <p:cNvGraphicFramePr>
            <a:graphicFrameLocks noChangeAspect="1"/>
          </p:cNvGraphicFramePr>
          <p:nvPr/>
        </p:nvGraphicFramePr>
        <p:xfrm>
          <a:off x="3657600" y="3581400"/>
          <a:ext cx="16033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4" name="CS ChemDraw Drawing" r:id="rId4" imgW="1602943" imgH="336499" progId="ChemDraw.Document.6.0">
                  <p:embed/>
                </p:oleObj>
              </mc:Choice>
              <mc:Fallback>
                <p:oleObj name="CS ChemDraw Drawing" r:id="rId4" imgW="1602943" imgH="336499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581400"/>
                        <a:ext cx="16033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44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E62F72-0007-45D7-A532-F2FCFF80D88E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000"/>
          </a:p>
        </p:txBody>
      </p:sp>
      <p:sp>
        <p:nvSpPr>
          <p:cNvPr id="144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Steps for Writing Lewis Structures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885950"/>
          </a:xfrm>
        </p:spPr>
        <p:txBody>
          <a:bodyPr/>
          <a:lstStyle/>
          <a:p>
            <a:pPr marL="457200" indent="-457200" eaLnBrk="1" hangingPunct="1">
              <a:buFontTx/>
              <a:buAutoNum type="arabicPeriod" startAt="3"/>
            </a:pPr>
            <a:r>
              <a:rPr lang="en-US" altLang="en-US" sz="2800" smtClean="0">
                <a:solidFill>
                  <a:srgbClr val="669900"/>
                </a:solidFill>
              </a:rPr>
              <a:t>Atoms usually have noble gas configurations. Arrange the remaining electrons to satisfy the octet rule (or duet rule for hydrogen).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>
                <a:solidFill>
                  <a:srgbClr val="669900"/>
                </a:solidFill>
              </a:rPr>
              <a:t>		 </a:t>
            </a:r>
            <a:r>
              <a:rPr lang="en-US" altLang="en-US" sz="2800" smtClean="0">
                <a:solidFill>
                  <a:srgbClr val="0000FF"/>
                </a:solidFill>
              </a:rPr>
              <a:t>Examples:  H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O, PBr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3</a:t>
            </a:r>
            <a:r>
              <a:rPr lang="en-US" altLang="en-US" sz="2800" smtClean="0">
                <a:solidFill>
                  <a:srgbClr val="0000FF"/>
                </a:solidFill>
              </a:rPr>
              <a:t>, and HCN</a:t>
            </a:r>
            <a:endParaRPr lang="en-US" altLang="en-US" sz="2800" baseline="-25000" smtClean="0">
              <a:solidFill>
                <a:srgbClr val="0000FF"/>
              </a:solidFill>
            </a:endParaRPr>
          </a:p>
        </p:txBody>
      </p:sp>
      <p:sp>
        <p:nvSpPr>
          <p:cNvPr id="14439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253957" name="Object 5"/>
          <p:cNvGraphicFramePr>
            <a:graphicFrameLocks noChangeAspect="1"/>
          </p:cNvGraphicFramePr>
          <p:nvPr/>
        </p:nvGraphicFramePr>
        <p:xfrm>
          <a:off x="3048000" y="4038600"/>
          <a:ext cx="160337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4" name="CS ChemDraw Drawing" r:id="rId4" imgW="1602943" imgH="630631" progId="ChemDraw.Document.6.0">
                  <p:embed/>
                </p:oleObj>
              </mc:Choice>
              <mc:Fallback>
                <p:oleObj name="CS ChemDraw Drawing" r:id="rId4" imgW="1602943" imgH="630631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038600"/>
                        <a:ext cx="1603375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958" name="Object 6"/>
          <p:cNvGraphicFramePr>
            <a:graphicFrameLocks noChangeAspect="1"/>
          </p:cNvGraphicFramePr>
          <p:nvPr/>
        </p:nvGraphicFramePr>
        <p:xfrm>
          <a:off x="6248400" y="3810000"/>
          <a:ext cx="2193925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5" name="CS ChemDraw Drawing" r:id="rId6" imgW="2194255" imgH="1336243" progId="ChemDraw.Document.6.0">
                  <p:embed/>
                </p:oleObj>
              </mc:Choice>
              <mc:Fallback>
                <p:oleObj name="CS ChemDraw Drawing" r:id="rId6" imgW="2194255" imgH="1336243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810000"/>
                        <a:ext cx="2193925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959" name="Object 7"/>
          <p:cNvGraphicFramePr>
            <a:graphicFrameLocks noChangeAspect="1"/>
          </p:cNvGraphicFramePr>
          <p:nvPr/>
        </p:nvGraphicFramePr>
        <p:xfrm>
          <a:off x="3048000" y="5334000"/>
          <a:ext cx="17113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6" name="CS ChemDraw Drawing" r:id="rId8" imgW="1711147" imgH="336499" progId="ChemDraw.Document.6.0">
                  <p:embed/>
                </p:oleObj>
              </mc:Choice>
              <mc:Fallback>
                <p:oleObj name="CS ChemDraw Drawing" r:id="rId8" imgW="1711147" imgH="336499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334000"/>
                        <a:ext cx="17113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46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9A4D1D-CFD9-4B64-8527-7855A8B00AA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000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3152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Concept Check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2997200"/>
          </a:xfrm>
        </p:spPr>
        <p:txBody>
          <a:bodyPr/>
          <a:lstStyle/>
          <a:p>
            <a:pPr marL="744538" indent="1588" eaLnBrk="1" hangingPunct="1">
              <a:buFontTx/>
              <a:buNone/>
            </a:pPr>
            <a:r>
              <a:rPr lang="en-US" altLang="en-US" sz="2800" smtClean="0"/>
              <a:t>Draw a Lewis structure for each of the following molecules:</a:t>
            </a:r>
          </a:p>
          <a:p>
            <a:pPr marL="744538" indent="1588" eaLnBrk="1" hangingPunct="1"/>
            <a:endParaRPr lang="en-US" altLang="en-US" sz="2800" smtClean="0"/>
          </a:p>
          <a:p>
            <a:pPr marL="744538" indent="1588" eaLnBrk="1" hangingPunct="1">
              <a:buFontTx/>
              <a:buNone/>
            </a:pPr>
            <a:r>
              <a:rPr lang="en-US" altLang="en-US" sz="2800" smtClean="0"/>
              <a:t>	NH</a:t>
            </a:r>
            <a:r>
              <a:rPr lang="en-US" altLang="en-US" sz="2800" baseline="-25000" smtClean="0"/>
              <a:t>3</a:t>
            </a:r>
          </a:p>
          <a:p>
            <a:pPr marL="744538" indent="1588" eaLnBrk="1" hangingPunct="1">
              <a:buFontTx/>
              <a:buNone/>
            </a:pPr>
            <a:r>
              <a:rPr lang="en-US" altLang="en-US" sz="2800" smtClean="0"/>
              <a:t>	CO</a:t>
            </a:r>
            <a:r>
              <a:rPr lang="en-US" altLang="en-US" sz="2800" baseline="-25000" smtClean="0"/>
              <a:t>2</a:t>
            </a:r>
          </a:p>
          <a:p>
            <a:pPr marL="744538" indent="1588" eaLnBrk="1" hangingPunct="1">
              <a:buFontTx/>
              <a:buNone/>
            </a:pPr>
            <a:r>
              <a:rPr lang="en-US" altLang="en-US" sz="2800" baseline="-25000" smtClean="0"/>
              <a:t>	</a:t>
            </a:r>
            <a:r>
              <a:rPr lang="en-US" altLang="en-US" sz="2800" smtClean="0"/>
              <a:t>CCl</a:t>
            </a:r>
            <a:r>
              <a:rPr lang="en-US" altLang="en-US" sz="2800" baseline="-25000" smtClean="0"/>
              <a:t>4</a:t>
            </a:r>
          </a:p>
        </p:txBody>
      </p:sp>
      <p:pic>
        <p:nvPicPr>
          <p:cNvPr id="146438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utoUpdateAnimBg="0"/>
      <p:bldP spid="258051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48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9F13FB-B310-4704-A36C-F143C8A9CFE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000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88595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Boron tends to form compounds in which the boron atom has fewer than eight electrons around it (it does not have a complete octet).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				   </a:t>
            </a:r>
            <a:r>
              <a:rPr lang="en-US" altLang="en-US" sz="2800" smtClean="0">
                <a:solidFill>
                  <a:srgbClr val="0000FF"/>
                </a:solidFill>
              </a:rPr>
              <a:t>BH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3</a:t>
            </a:r>
            <a:r>
              <a:rPr lang="en-US" altLang="en-US" sz="2800" smtClean="0">
                <a:solidFill>
                  <a:srgbClr val="0000FF"/>
                </a:solidFill>
              </a:rPr>
              <a:t> = 6e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–</a:t>
            </a:r>
          </a:p>
        </p:txBody>
      </p:sp>
      <p:sp>
        <p:nvSpPr>
          <p:cNvPr id="148485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260100" name="Object 4"/>
          <p:cNvGraphicFramePr>
            <a:graphicFrameLocks noChangeAspect="1"/>
          </p:cNvGraphicFramePr>
          <p:nvPr/>
        </p:nvGraphicFramePr>
        <p:xfrm>
          <a:off x="3581400" y="4038600"/>
          <a:ext cx="1658938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7" name="CS ChemDraw Drawing" r:id="rId4" imgW="1659331" imgH="1034491" progId="ChemDraw.Document.6.0">
                  <p:embed/>
                </p:oleObj>
              </mc:Choice>
              <mc:Fallback>
                <p:oleObj name="CS ChemDraw Drawing" r:id="rId4" imgW="1659331" imgH="1034491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038600"/>
                        <a:ext cx="1658938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0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50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D947DF-C088-49E4-8F95-5C18E2EB8D58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000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88595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When it is necessary to exceed the octet rule for one of several third-row (or higher) elements, place the extra electrons on the central atom.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		      </a:t>
            </a:r>
            <a:r>
              <a:rPr lang="en-US" altLang="en-US" sz="2800" smtClean="0">
                <a:solidFill>
                  <a:srgbClr val="0000FF"/>
                </a:solidFill>
              </a:rPr>
              <a:t>SF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4</a:t>
            </a:r>
            <a:r>
              <a:rPr lang="en-US" altLang="en-US" sz="2800" smtClean="0">
                <a:solidFill>
                  <a:srgbClr val="0000FF"/>
                </a:solidFill>
              </a:rPr>
              <a:t> = 34e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–		 </a:t>
            </a:r>
            <a:r>
              <a:rPr lang="en-US" altLang="en-US" sz="2800" smtClean="0">
                <a:solidFill>
                  <a:srgbClr val="0000FF"/>
                </a:solidFill>
              </a:rPr>
              <a:t>AsBr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5</a:t>
            </a:r>
            <a:r>
              <a:rPr lang="en-US" altLang="en-US" sz="2800" smtClean="0">
                <a:solidFill>
                  <a:srgbClr val="0000FF"/>
                </a:solidFill>
              </a:rPr>
              <a:t> = 40e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–</a:t>
            </a:r>
          </a:p>
        </p:txBody>
      </p:sp>
      <p:sp>
        <p:nvSpPr>
          <p:cNvPr id="15053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262148" name="Object 4"/>
          <p:cNvGraphicFramePr>
            <a:graphicFrameLocks noChangeAspect="1"/>
          </p:cNvGraphicFramePr>
          <p:nvPr/>
        </p:nvGraphicFramePr>
        <p:xfrm>
          <a:off x="1905000" y="3733800"/>
          <a:ext cx="1831975" cy="204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6" name="CS ChemDraw Drawing" r:id="rId4" imgW="1831543" imgH="2046427" progId="ChemDraw.Document.6.0">
                  <p:embed/>
                </p:oleObj>
              </mc:Choice>
              <mc:Fallback>
                <p:oleObj name="CS ChemDraw Drawing" r:id="rId4" imgW="1831543" imgH="2046427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733800"/>
                        <a:ext cx="1831975" cy="204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49" name="Object 5"/>
          <p:cNvGraphicFramePr>
            <a:graphicFrameLocks noChangeAspect="1"/>
          </p:cNvGraphicFramePr>
          <p:nvPr/>
        </p:nvGraphicFramePr>
        <p:xfrm>
          <a:off x="5029200" y="3810000"/>
          <a:ext cx="2241550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7" name="CS ChemDraw Drawing" r:id="rId6" imgW="2241499" imgH="1921459" progId="ChemDraw.Document.6.0">
                  <p:embed/>
                </p:oleObj>
              </mc:Choice>
              <mc:Fallback>
                <p:oleObj name="CS ChemDraw Drawing" r:id="rId6" imgW="2241499" imgH="1921459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810000"/>
                        <a:ext cx="2241550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2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6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85800"/>
          </a:xfrm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r>
              <a:rPr lang="en-US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Violations of the Octet Rule</a:t>
            </a:r>
            <a:endParaRPr lang="en-US" altLang="en-US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077200" cy="2057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buFontTx/>
              <a:buNone/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Usually occurs with B and elements of higher periods and most nonmetals. Common exceptions are: Be, B, P, S,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Xe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Cl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Br, and As. </a:t>
            </a:r>
          </a:p>
          <a:p>
            <a:pPr>
              <a:buFontTx/>
              <a:buNone/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How do you know if it’s an EXPANDED octet?</a:t>
            </a:r>
          </a:p>
          <a:p>
            <a:pPr lvl="1"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More valence electrons than the initial drawing</a:t>
            </a:r>
          </a:p>
          <a:p>
            <a:pPr lvl="1"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More than 4 bonds</a:t>
            </a:r>
          </a:p>
          <a:p>
            <a:pPr lvl="1"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Formal Charge doesn’t work out </a:t>
            </a:r>
            <a:br>
              <a:rPr lang="en-US" alt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with just 8</a:t>
            </a:r>
          </a:p>
        </p:txBody>
      </p:sp>
      <p:grpSp>
        <p:nvGrpSpPr>
          <p:cNvPr id="152580" name="Group 4"/>
          <p:cNvGrpSpPr>
            <a:grpSpLocks/>
          </p:cNvGrpSpPr>
          <p:nvPr/>
        </p:nvGrpSpPr>
        <p:grpSpPr bwMode="auto">
          <a:xfrm>
            <a:off x="420688" y="4267200"/>
            <a:ext cx="2017712" cy="2105025"/>
            <a:chOff x="782" y="1941"/>
            <a:chExt cx="1833" cy="1662"/>
          </a:xfrm>
        </p:grpSpPr>
        <p:pic>
          <p:nvPicPr>
            <p:cNvPr id="152586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" y="1941"/>
              <a:ext cx="1833" cy="1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2587" name="Rectangle 6"/>
            <p:cNvSpPr>
              <a:spLocks noChangeArrowheads="1"/>
            </p:cNvSpPr>
            <p:nvPr/>
          </p:nvSpPr>
          <p:spPr bwMode="auto">
            <a:xfrm>
              <a:off x="1706" y="3150"/>
              <a:ext cx="548" cy="363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BF</a:t>
              </a:r>
              <a:r>
                <a:rPr lang="en-US" altLang="en-US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52581" name="Group 7"/>
          <p:cNvGrpSpPr>
            <a:grpSpLocks/>
          </p:cNvGrpSpPr>
          <p:nvPr/>
        </p:nvGrpSpPr>
        <p:grpSpPr bwMode="auto">
          <a:xfrm>
            <a:off x="7191375" y="3276600"/>
            <a:ext cx="1952625" cy="3581400"/>
            <a:chOff x="3423" y="1320"/>
            <a:chExt cx="1673" cy="2640"/>
          </a:xfrm>
        </p:grpSpPr>
        <p:pic>
          <p:nvPicPr>
            <p:cNvPr id="152584" name="Picture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3" y="1320"/>
              <a:ext cx="1673" cy="2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2585" name="Rectangle 9"/>
            <p:cNvSpPr>
              <a:spLocks noChangeArrowheads="1"/>
            </p:cNvSpPr>
            <p:nvPr/>
          </p:nvSpPr>
          <p:spPr bwMode="auto">
            <a:xfrm>
              <a:off x="3474" y="3150"/>
              <a:ext cx="579" cy="363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SF</a:t>
              </a:r>
              <a:r>
                <a:rPr lang="en-US" altLang="en-US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4570413" y="4087813"/>
            <a:ext cx="2695575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Expanded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P: 8 OR 10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S: 8, 10, OR 12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Xe</a:t>
            </a:r>
            <a:r>
              <a:rPr lang="en-US" sz="2800" b="1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: 8, 10, OR 12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8400" y="4411663"/>
            <a:ext cx="22860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Incomplete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Be: 4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B: 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53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E5AF30-92FA-4654-BF94-60424C056B63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000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2390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Concept Check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2997200"/>
          </a:xfrm>
        </p:spPr>
        <p:txBody>
          <a:bodyPr/>
          <a:lstStyle/>
          <a:p>
            <a:pPr marL="744538" indent="1588" eaLnBrk="1" hangingPunct="1">
              <a:buFontTx/>
              <a:buNone/>
            </a:pPr>
            <a:r>
              <a:rPr lang="en-US" altLang="en-US" sz="2800" smtClean="0"/>
              <a:t>Draw a Lewis structure for each of the following molecules: </a:t>
            </a:r>
          </a:p>
          <a:p>
            <a:pPr marL="744538" indent="1588" eaLnBrk="1" hangingPunct="1">
              <a:buFontTx/>
              <a:buNone/>
            </a:pPr>
            <a:endParaRPr lang="en-US" altLang="en-US" sz="2800" smtClean="0"/>
          </a:p>
          <a:p>
            <a:pPr marL="744538" indent="1588" eaLnBrk="1" hangingPunct="1">
              <a:buFontTx/>
              <a:buNone/>
            </a:pPr>
            <a:r>
              <a:rPr lang="en-US" altLang="en-US" sz="2800" smtClean="0"/>
              <a:t>	BF</a:t>
            </a:r>
            <a:r>
              <a:rPr lang="en-US" altLang="en-US" sz="2800" baseline="-25000" smtClean="0"/>
              <a:t>3</a:t>
            </a:r>
          </a:p>
          <a:p>
            <a:pPr marL="744538" indent="1588" eaLnBrk="1" hangingPunct="1">
              <a:buFontTx/>
              <a:buNone/>
            </a:pPr>
            <a:r>
              <a:rPr lang="en-US" altLang="en-US" sz="2800" smtClean="0"/>
              <a:t>	PCl</a:t>
            </a:r>
            <a:r>
              <a:rPr lang="en-US" altLang="en-US" sz="2800" baseline="-25000" smtClean="0"/>
              <a:t>5	</a:t>
            </a:r>
            <a:r>
              <a:rPr lang="en-US" altLang="en-US" sz="2800" smtClean="0"/>
              <a:t>		</a:t>
            </a:r>
          </a:p>
          <a:p>
            <a:pPr marL="744538" indent="1588" eaLnBrk="1" hangingPunct="1">
              <a:buFontTx/>
              <a:buNone/>
            </a:pPr>
            <a:r>
              <a:rPr lang="en-US" altLang="en-US" sz="2800" smtClean="0"/>
              <a:t>	SF</a:t>
            </a:r>
            <a:r>
              <a:rPr lang="en-US" altLang="en-US" sz="2800" baseline="-25000" smtClean="0"/>
              <a:t>6</a:t>
            </a:r>
          </a:p>
        </p:txBody>
      </p:sp>
      <p:pic>
        <p:nvPicPr>
          <p:cNvPr id="153606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 autoUpdateAnimBg="0"/>
      <p:bldP spid="264195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556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DB318E-5994-4327-AD08-9DA8E3A5265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000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Let’s Review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92588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669900"/>
                </a:solidFill>
              </a:rPr>
              <a:t>C, N, O, and F should always be assumed to obey the octet rule.</a:t>
            </a:r>
          </a:p>
          <a:p>
            <a:pPr eaLnBrk="1" hangingPunct="1"/>
            <a:r>
              <a:rPr lang="en-US" altLang="en-US" sz="2800" smtClean="0">
                <a:solidFill>
                  <a:srgbClr val="669900"/>
                </a:solidFill>
              </a:rPr>
              <a:t>B and Be often have fewer than 8 electrons around them in their compounds.</a:t>
            </a:r>
          </a:p>
          <a:p>
            <a:pPr eaLnBrk="1" hangingPunct="1"/>
            <a:r>
              <a:rPr lang="en-US" altLang="en-US" sz="2800" smtClean="0">
                <a:solidFill>
                  <a:srgbClr val="669900"/>
                </a:solidFill>
              </a:rPr>
              <a:t>Second-row elements never exceed the octet rule.</a:t>
            </a:r>
          </a:p>
          <a:p>
            <a:pPr eaLnBrk="1" hangingPunct="1"/>
            <a:r>
              <a:rPr lang="en-US" altLang="en-US" sz="2800" smtClean="0">
                <a:solidFill>
                  <a:srgbClr val="669900"/>
                </a:solidFill>
              </a:rPr>
              <a:t>Third-row and heavier elements often satisfy the octet rule but can exceed the octet rule by using their empty valence </a:t>
            </a:r>
            <a:r>
              <a:rPr lang="en-US" altLang="en-US" sz="2800" i="1" smtClean="0">
                <a:solidFill>
                  <a:srgbClr val="669900"/>
                </a:solidFill>
              </a:rPr>
              <a:t>d</a:t>
            </a:r>
            <a:r>
              <a:rPr lang="en-US" altLang="en-US" sz="2800" smtClean="0">
                <a:solidFill>
                  <a:srgbClr val="669900"/>
                </a:solidFill>
              </a:rPr>
              <a:t> orbitals.</a:t>
            </a:r>
          </a:p>
        </p:txBody>
      </p:sp>
      <p:sp>
        <p:nvSpPr>
          <p:cNvPr id="15565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autoUpdateAnimBg="0"/>
      <p:bldP spid="266243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57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2613B7-8771-4AED-B87E-9DDA57A1B1CA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000"/>
          </a:p>
        </p:txBody>
      </p:sp>
      <p:sp>
        <p:nvSpPr>
          <p:cNvPr id="157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Let’s Review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6543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669900"/>
                </a:solidFill>
              </a:rPr>
              <a:t>When writing the Lewis structure for a molecule, satisfy the octet rule for the atoms first. If electrons remain after the octet rule has been satisfied, then place them on the elements having available </a:t>
            </a:r>
            <a:r>
              <a:rPr lang="en-US" altLang="en-US" sz="2800" i="1" smtClean="0">
                <a:solidFill>
                  <a:srgbClr val="669900"/>
                </a:solidFill>
              </a:rPr>
              <a:t>d</a:t>
            </a:r>
            <a:r>
              <a:rPr lang="en-US" altLang="en-US" sz="2800" smtClean="0">
                <a:solidFill>
                  <a:srgbClr val="669900"/>
                </a:solidFill>
              </a:rPr>
              <a:t> orbitals (elements in Period 3 or beyond).</a:t>
            </a:r>
          </a:p>
        </p:txBody>
      </p:sp>
      <p:sp>
        <p:nvSpPr>
          <p:cNvPr id="15770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597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E1DA21-EBD7-48F4-B2AF-FD2B658E190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000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Formal Charge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8495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Used to evaluate </a:t>
            </a:r>
            <a:r>
              <a:rPr lang="en-US" altLang="en-US" sz="2800" u="sng" smtClean="0"/>
              <a:t>nonequivalent</a:t>
            </a:r>
            <a:r>
              <a:rPr lang="en-US" altLang="en-US" sz="2800" smtClean="0"/>
              <a:t> Lewis structures to find the best structure</a:t>
            </a:r>
          </a:p>
          <a:p>
            <a:pPr eaLnBrk="1" hangingPunct="1"/>
            <a:r>
              <a:rPr lang="en-US" altLang="en-US" sz="2800" smtClean="0"/>
              <a:t>Atoms in molecules try to achieve formal charges as close to zero as possible.</a:t>
            </a:r>
          </a:p>
          <a:p>
            <a:pPr eaLnBrk="1" hangingPunct="1"/>
            <a:r>
              <a:rPr lang="en-US" altLang="en-US" sz="2800" smtClean="0"/>
              <a:t>Any negative formal charges are expected to reside on the most electronegative atoms.</a:t>
            </a:r>
          </a:p>
        </p:txBody>
      </p:sp>
      <p:sp>
        <p:nvSpPr>
          <p:cNvPr id="15975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271463" y="4754563"/>
            <a:ext cx="2190750" cy="1311275"/>
            <a:chOff x="180" y="2688"/>
            <a:chExt cx="1380" cy="826"/>
          </a:xfrm>
        </p:grpSpPr>
        <p:sp>
          <p:nvSpPr>
            <p:cNvPr id="8" name="Text Box 23"/>
            <p:cNvSpPr txBox="1">
              <a:spLocks noChangeArrowheads="1"/>
            </p:cNvSpPr>
            <p:nvPr/>
          </p:nvSpPr>
          <p:spPr bwMode="auto">
            <a:xfrm>
              <a:off x="180" y="2688"/>
              <a:ext cx="115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000" kern="0" baseline="0" dirty="0">
                  <a:solidFill>
                    <a:sysClr val="windowText" lastClr="000000"/>
                  </a:solidFill>
                </a:rPr>
                <a:t>formal charge on an atom in a Lewis structure</a:t>
              </a:r>
            </a:p>
          </p:txBody>
        </p:sp>
        <p:sp>
          <p:nvSpPr>
            <p:cNvPr id="9" name="Text Box 27"/>
            <p:cNvSpPr txBox="1">
              <a:spLocks noChangeArrowheads="1"/>
            </p:cNvSpPr>
            <p:nvPr/>
          </p:nvSpPr>
          <p:spPr bwMode="auto">
            <a:xfrm>
              <a:off x="1332" y="2957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baseline="0">
                  <a:solidFill>
                    <a:sysClr val="windowText" lastClr="000000"/>
                  </a:solidFill>
                </a:rPr>
                <a:t>=</a:t>
              </a: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6596063" y="4906963"/>
            <a:ext cx="2563812" cy="1016000"/>
            <a:chOff x="4164" y="2784"/>
            <a:chExt cx="1615" cy="640"/>
          </a:xfrm>
        </p:grpSpPr>
        <p:grpSp>
          <p:nvGrpSpPr>
            <p:cNvPr id="159759" name="Group 33"/>
            <p:cNvGrpSpPr>
              <a:grpSpLocks/>
            </p:cNvGrpSpPr>
            <p:nvPr/>
          </p:nvGrpSpPr>
          <p:grpSpPr bwMode="auto">
            <a:xfrm>
              <a:off x="4164" y="2813"/>
              <a:ext cx="223" cy="576"/>
              <a:chOff x="4128" y="2832"/>
              <a:chExt cx="223" cy="576"/>
            </a:xfrm>
          </p:grpSpPr>
          <p:sp>
            <p:nvSpPr>
              <p:cNvPr id="16" name="Text Box 28"/>
              <p:cNvSpPr txBox="1">
                <a:spLocks noChangeArrowheads="1"/>
              </p:cNvSpPr>
              <p:nvPr/>
            </p:nvSpPr>
            <p:spPr bwMode="auto">
              <a:xfrm>
                <a:off x="4128" y="2832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baseline="0">
                    <a:solidFill>
                      <a:sysClr val="windowText" lastClr="000000"/>
                    </a:solidFill>
                  </a:rPr>
                  <a:t>1</a:t>
                </a:r>
              </a:p>
            </p:txBody>
          </p:sp>
          <p:sp>
            <p:nvSpPr>
              <p:cNvPr id="17" name="Text Box 29"/>
              <p:cNvSpPr txBox="1">
                <a:spLocks noChangeArrowheads="1"/>
              </p:cNvSpPr>
              <p:nvPr/>
            </p:nvSpPr>
            <p:spPr bwMode="auto">
              <a:xfrm>
                <a:off x="4128" y="312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baseline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18" name="Line 30"/>
              <p:cNvSpPr>
                <a:spLocks noChangeShapeType="1"/>
              </p:cNvSpPr>
              <p:nvPr/>
            </p:nvSpPr>
            <p:spPr bwMode="auto">
              <a:xfrm>
                <a:off x="4143" y="3120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baseline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59760" name="Group 34"/>
            <p:cNvGrpSpPr>
              <a:grpSpLocks/>
            </p:cNvGrpSpPr>
            <p:nvPr/>
          </p:nvGrpSpPr>
          <p:grpSpPr bwMode="auto">
            <a:xfrm>
              <a:off x="4332" y="2784"/>
              <a:ext cx="1447" cy="640"/>
              <a:chOff x="4296" y="2804"/>
              <a:chExt cx="1447" cy="640"/>
            </a:xfrm>
          </p:grpSpPr>
          <p:sp>
            <p:nvSpPr>
              <p:cNvPr id="13" name="Text Box 26"/>
              <p:cNvSpPr txBox="1">
                <a:spLocks noChangeArrowheads="1"/>
              </p:cNvSpPr>
              <p:nvPr/>
            </p:nvSpPr>
            <p:spPr bwMode="auto">
              <a:xfrm>
                <a:off x="4464" y="2804"/>
                <a:ext cx="1152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2000" kern="0" baseline="0">
                    <a:solidFill>
                      <a:sysClr val="windowText" lastClr="000000"/>
                    </a:solidFill>
                  </a:rPr>
                  <a:t>total number of bonding electrons</a:t>
                </a:r>
              </a:p>
            </p:txBody>
          </p:sp>
          <p:sp>
            <p:nvSpPr>
              <p:cNvPr id="14" name="Text Box 31"/>
              <p:cNvSpPr txBox="1">
                <a:spLocks noChangeArrowheads="1"/>
              </p:cNvSpPr>
              <p:nvPr/>
            </p:nvSpPr>
            <p:spPr bwMode="auto">
              <a:xfrm>
                <a:off x="4296" y="2804"/>
                <a:ext cx="276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000" kern="0" baseline="0">
                    <a:solidFill>
                      <a:sysClr val="windowText" lastClr="000000"/>
                    </a:solidFill>
                  </a:rPr>
                  <a:t>(</a:t>
                </a:r>
              </a:p>
            </p:txBody>
          </p:sp>
          <p:sp>
            <p:nvSpPr>
              <p:cNvPr id="15" name="Text Box 32"/>
              <p:cNvSpPr txBox="1">
                <a:spLocks noChangeArrowheads="1"/>
              </p:cNvSpPr>
              <p:nvPr/>
            </p:nvSpPr>
            <p:spPr bwMode="auto">
              <a:xfrm>
                <a:off x="5344" y="2804"/>
                <a:ext cx="399" cy="6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000" kern="0" baseline="0" dirty="0">
                    <a:solidFill>
                      <a:sysClr val="windowText" lastClr="000000"/>
                    </a:solidFill>
                  </a:rPr>
                  <a:t> )</a:t>
                </a:r>
              </a:p>
            </p:txBody>
          </p:sp>
        </p:grpSp>
      </p:grpSp>
      <p:grpSp>
        <p:nvGrpSpPr>
          <p:cNvPr id="19" name="Group 38"/>
          <p:cNvGrpSpPr>
            <a:grpSpLocks/>
          </p:cNvGrpSpPr>
          <p:nvPr/>
        </p:nvGrpSpPr>
        <p:grpSpPr bwMode="auto">
          <a:xfrm>
            <a:off x="2557463" y="4754563"/>
            <a:ext cx="1987550" cy="1311275"/>
            <a:chOff x="1620" y="2688"/>
            <a:chExt cx="1252" cy="826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1620" y="2688"/>
              <a:ext cx="115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000" kern="0" baseline="0">
                  <a:solidFill>
                    <a:sysClr val="windowText" lastClr="000000"/>
                  </a:solidFill>
                </a:rPr>
                <a:t>total number of valence electrons in the free atom</a:t>
              </a:r>
            </a:p>
          </p:txBody>
        </p:sp>
        <p:sp>
          <p:nvSpPr>
            <p:cNvPr id="21" name="Text Box 35"/>
            <p:cNvSpPr txBox="1">
              <a:spLocks noChangeArrowheads="1"/>
            </p:cNvSpPr>
            <p:nvPr/>
          </p:nvSpPr>
          <p:spPr bwMode="auto">
            <a:xfrm>
              <a:off x="2671" y="2916"/>
              <a:ext cx="2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kern="0" baseline="0" dirty="0">
                  <a:solidFill>
                    <a:sysClr val="windowText" lastClr="000000"/>
                  </a:solidFill>
                </a:rPr>
                <a:t>-</a:t>
              </a:r>
            </a:p>
          </p:txBody>
        </p:sp>
      </p:grpSp>
      <p:grpSp>
        <p:nvGrpSpPr>
          <p:cNvPr id="22" name="Group 39"/>
          <p:cNvGrpSpPr>
            <a:grpSpLocks/>
          </p:cNvGrpSpPr>
          <p:nvPr/>
        </p:nvGrpSpPr>
        <p:grpSpPr bwMode="auto">
          <a:xfrm>
            <a:off x="4462463" y="4906963"/>
            <a:ext cx="1987550" cy="1006475"/>
            <a:chOff x="2820" y="2784"/>
            <a:chExt cx="1252" cy="634"/>
          </a:xfrm>
        </p:grpSpPr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2820" y="2784"/>
              <a:ext cx="115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000" kern="0" baseline="0">
                  <a:solidFill>
                    <a:sysClr val="windowText" lastClr="000000"/>
                  </a:solidFill>
                </a:rPr>
                <a:t>total number of nonbonding electrons</a:t>
              </a:r>
            </a:p>
          </p:txBody>
        </p: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3871" y="2918"/>
              <a:ext cx="2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kern="0" baseline="0" dirty="0">
                  <a:solidFill>
                    <a:sysClr val="windowText" lastClr="000000"/>
                  </a:solidFill>
                </a:rPr>
                <a:t>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 autoUpdateAnimBg="0"/>
      <p:bldP spid="27648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78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6D135C-31CA-49C8-BFCD-591901A9926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00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Key Ideas in Bonding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54463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Ionic Bonding </a:t>
            </a:r>
            <a:r>
              <a:rPr lang="en-US" altLang="en-US" smtClean="0"/>
              <a:t>– </a:t>
            </a:r>
            <a:r>
              <a:rPr lang="en-US" altLang="en-US" sz="2800" smtClean="0"/>
              <a:t>electrons are transferred</a:t>
            </a:r>
          </a:p>
          <a:p>
            <a:pPr eaLnBrk="1" hangingPunct="1"/>
            <a:r>
              <a:rPr lang="en-US" altLang="en-US" sz="2800" smtClean="0"/>
              <a:t>Covalent Bonding </a:t>
            </a:r>
            <a:r>
              <a:rPr lang="en-US" altLang="en-US" smtClean="0"/>
              <a:t>– </a:t>
            </a:r>
            <a:r>
              <a:rPr lang="en-US" altLang="en-US" sz="2800" smtClean="0"/>
              <a:t>electrons are shared equally</a:t>
            </a:r>
          </a:p>
          <a:p>
            <a:pPr eaLnBrk="1" hangingPunct="1"/>
            <a:r>
              <a:rPr lang="en-US" altLang="en-US" sz="2800" smtClean="0"/>
              <a:t>What about intermediate cases?</a:t>
            </a:r>
          </a:p>
        </p:txBody>
      </p:sp>
      <p:sp>
        <p:nvSpPr>
          <p:cNvPr id="77830" name="Rectangle 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7832" name="Rectangle 9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617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254AA2-2307-4176-BB66-AE5746FEC62F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000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66294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Concept Check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3424238"/>
          </a:xfrm>
        </p:spPr>
        <p:txBody>
          <a:bodyPr/>
          <a:lstStyle/>
          <a:p>
            <a:pPr marL="744538" indent="1588" eaLnBrk="1" hangingPunct="1">
              <a:buFontTx/>
              <a:buNone/>
            </a:pPr>
            <a:r>
              <a:rPr lang="en-US" altLang="en-US" sz="2800" smtClean="0"/>
              <a:t>Consider the Lewis structure for POCl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. Assign the formal charge for each atom in the molecule. </a:t>
            </a:r>
          </a:p>
          <a:p>
            <a:pPr marL="744538" indent="1588" eaLnBrk="1" hangingPunct="1">
              <a:buFontTx/>
              <a:buNone/>
            </a:pPr>
            <a:endParaRPr lang="en-US" altLang="en-US" sz="2800" smtClean="0"/>
          </a:p>
          <a:p>
            <a:pPr marL="744538" indent="1588" eaLnBrk="1" hangingPunct="1">
              <a:buFontTx/>
              <a:buNone/>
            </a:pPr>
            <a:r>
              <a:rPr lang="en-US" altLang="en-US" sz="2800" smtClean="0"/>
              <a:t>	</a:t>
            </a:r>
            <a:r>
              <a:rPr lang="en-US" altLang="en-US" sz="2800" smtClean="0">
                <a:solidFill>
                  <a:srgbClr val="009900"/>
                </a:solidFill>
              </a:rPr>
              <a:t>P: 5 – 0 – ½ (8) = +1</a:t>
            </a:r>
          </a:p>
          <a:p>
            <a:pPr marL="744538" indent="1588" eaLnBrk="1" hangingPunct="1">
              <a:buFontTx/>
              <a:buNone/>
            </a:pPr>
            <a:r>
              <a:rPr lang="en-US" altLang="en-US" sz="2800" smtClean="0">
                <a:solidFill>
                  <a:srgbClr val="009900"/>
                </a:solidFill>
              </a:rPr>
              <a:t>	O: 6 – 6 – ½ (2) = –1</a:t>
            </a:r>
          </a:p>
          <a:p>
            <a:pPr marL="744538" indent="1588" eaLnBrk="1" hangingPunct="1">
              <a:buFontTx/>
              <a:buNone/>
            </a:pPr>
            <a:r>
              <a:rPr lang="en-US" altLang="en-US" sz="2800" smtClean="0">
                <a:solidFill>
                  <a:srgbClr val="009900"/>
                </a:solidFill>
              </a:rPr>
              <a:t>	Cl: 7 – 6 – ½ (2) = 0</a:t>
            </a:r>
          </a:p>
        </p:txBody>
      </p:sp>
      <p:pic>
        <p:nvPicPr>
          <p:cNvPr id="161798" name="Picture 4" descr="MMj0254447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2629" name="Object 5"/>
          <p:cNvGraphicFramePr>
            <a:graphicFrameLocks noChangeAspect="1"/>
          </p:cNvGraphicFramePr>
          <p:nvPr/>
        </p:nvGraphicFramePr>
        <p:xfrm>
          <a:off x="5562600" y="3352800"/>
          <a:ext cx="1916113" cy="204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0" name="CS ChemDraw Drawing" r:id="rId5" imgW="1916887" imgH="2046427" progId="ChemDraw.Document.6.0">
                  <p:embed/>
                </p:oleObj>
              </mc:Choice>
              <mc:Fallback>
                <p:oleObj name="CS ChemDraw Drawing" r:id="rId5" imgW="1916887" imgH="2046427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352800"/>
                        <a:ext cx="1916113" cy="204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6" grpId="0" autoUpdateAnimBg="0"/>
      <p:bldP spid="282627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638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2F1B98-805A-4A01-8AF6-B7F9B8AEB51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000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Rules Governing Formal Charge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373188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>
                <a:solidFill>
                  <a:srgbClr val="669900"/>
                </a:solidFill>
              </a:rPr>
              <a:t>The sum of the formal charges of all atoms in a given molecule or ion must equal the overall charge on that species.</a:t>
            </a:r>
          </a:p>
        </p:txBody>
      </p:sp>
      <p:sp>
        <p:nvSpPr>
          <p:cNvPr id="16384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4" grpId="0" autoUpdateAnimBg="0"/>
      <p:bldP spid="284675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658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885777-49EF-4AEE-8294-E1C4B6E3646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000"/>
          </a:p>
        </p:txBody>
      </p:sp>
      <p:sp>
        <p:nvSpPr>
          <p:cNvPr id="165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Rules Governing Formal Charge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65430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>
                <a:solidFill>
                  <a:srgbClr val="669900"/>
                </a:solidFill>
              </a:rPr>
              <a:t>If nonequivalent Lewis structures exist for a species, those with formal charges closest to zero and with any negative formal charges on the most electronegative atoms are considered to best describe the bonding in the molecule or ion.</a:t>
            </a:r>
          </a:p>
        </p:txBody>
      </p:sp>
      <p:sp>
        <p:nvSpPr>
          <p:cNvPr id="16589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286725" name="Object 5"/>
          <p:cNvGraphicFramePr>
            <a:graphicFrameLocks noChangeAspect="1"/>
          </p:cNvGraphicFramePr>
          <p:nvPr/>
        </p:nvGraphicFramePr>
        <p:xfrm>
          <a:off x="2209800" y="4876800"/>
          <a:ext cx="4926013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7" name="CS ChemDraw Drawing" r:id="rId4" imgW="4926787" imgH="592531" progId="ChemDraw.Document.6.0">
                  <p:embed/>
                </p:oleObj>
              </mc:Choice>
              <mc:Fallback>
                <p:oleObj name="CS ChemDraw Drawing" r:id="rId4" imgW="4926787" imgH="592531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876800"/>
                        <a:ext cx="4926013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26" name="Rectangle 6"/>
          <p:cNvSpPr>
            <a:spLocks noChangeArrowheads="1"/>
          </p:cNvSpPr>
          <p:nvPr/>
        </p:nvSpPr>
        <p:spPr bwMode="auto">
          <a:xfrm>
            <a:off x="5029200" y="4724400"/>
            <a:ext cx="2286000" cy="914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 autoUpdateAnimBg="0"/>
      <p:bldP spid="28672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Concept Check</a:t>
            </a:r>
          </a:p>
        </p:txBody>
      </p:sp>
      <p:sp>
        <p:nvSpPr>
          <p:cNvPr id="16793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1963"/>
          </a:xfrm>
        </p:spPr>
        <p:txBody>
          <a:bodyPr/>
          <a:lstStyle/>
          <a:p>
            <a:r>
              <a:rPr lang="en-US" altLang="en-US" smtClean="0"/>
              <a:t>Draw the best structure for the anion: thiocyanate.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Cengage Learning. All rights reserved</a:t>
            </a:r>
            <a:endParaRPr lang="en-US"/>
          </a:p>
        </p:txBody>
      </p:sp>
      <p:sp>
        <p:nvSpPr>
          <p:cNvPr id="1679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B8542E-E273-4670-BC44-9EAD754FE3B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0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689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BDD06E-6885-4F50-8C1D-F83688BB65A6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000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19018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When more than one valid Lewis structure can be written for a particular molecule (</a:t>
            </a:r>
            <a:r>
              <a:rPr lang="en-US" altLang="en-US" sz="2800" u="sng" smtClean="0"/>
              <a:t>equivalent </a:t>
            </a:r>
            <a:r>
              <a:rPr lang="en-US" altLang="en-US" sz="2800" smtClean="0"/>
              <a:t>structures)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				   </a:t>
            </a:r>
            <a:r>
              <a:rPr lang="en-US" altLang="en-US" sz="2800" smtClean="0">
                <a:solidFill>
                  <a:srgbClr val="0000FF"/>
                </a:solidFill>
              </a:rPr>
              <a:t>NO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3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–</a:t>
            </a:r>
            <a:r>
              <a:rPr lang="en-US" altLang="en-US" sz="2800" smtClean="0">
                <a:solidFill>
                  <a:srgbClr val="0000FF"/>
                </a:solidFill>
              </a:rPr>
              <a:t> = 24e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–</a:t>
            </a:r>
          </a:p>
        </p:txBody>
      </p:sp>
      <p:sp>
        <p:nvSpPr>
          <p:cNvPr id="168965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270340" name="Object 4"/>
          <p:cNvGraphicFramePr>
            <a:graphicFrameLocks noChangeAspect="1"/>
          </p:cNvGraphicFramePr>
          <p:nvPr/>
        </p:nvGraphicFramePr>
        <p:xfrm>
          <a:off x="838200" y="3886200"/>
          <a:ext cx="7699375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1" name="CS ChemDraw Drawing" r:id="rId4" imgW="7698943" imgH="2174443" progId="ChemDraw.Document.6.0">
                  <p:embed/>
                </p:oleObj>
              </mc:Choice>
              <mc:Fallback>
                <p:oleObj name="CS ChemDraw Drawing" r:id="rId4" imgW="7698943" imgH="2174443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86200"/>
                        <a:ext cx="7699375" cy="217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7" name="Rectangle 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270342" name="Object 6"/>
          <p:cNvGraphicFramePr>
            <a:graphicFrameLocks noChangeAspect="1"/>
          </p:cNvGraphicFramePr>
          <p:nvPr/>
        </p:nvGraphicFramePr>
        <p:xfrm>
          <a:off x="2971800" y="4876800"/>
          <a:ext cx="4095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2" name="Equation" r:id="rId6" imgW="406224" imgH="241195" progId="Equation.BREE4">
                  <p:embed/>
                </p:oleObj>
              </mc:Choice>
              <mc:Fallback>
                <p:oleObj name="Equation" r:id="rId6" imgW="406224" imgH="241195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876800"/>
                        <a:ext cx="409575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9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270344" name="Object 8"/>
          <p:cNvGraphicFramePr>
            <a:graphicFrameLocks noChangeAspect="1"/>
          </p:cNvGraphicFramePr>
          <p:nvPr/>
        </p:nvGraphicFramePr>
        <p:xfrm>
          <a:off x="5715000" y="4876800"/>
          <a:ext cx="4095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3" name="Equation" r:id="rId8" imgW="406224" imgH="241195" progId="Equation.BREE4">
                  <p:embed/>
                </p:oleObj>
              </mc:Choice>
              <mc:Fallback>
                <p:oleObj name="Equation" r:id="rId8" imgW="406224" imgH="241195" progId="Equation.BREE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876800"/>
                        <a:ext cx="409575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0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0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710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BBA1E7-B85E-46DE-93AD-05BDDD95F12E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000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23336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Actual structure is an average of the resonance structures.</a:t>
            </a:r>
          </a:p>
          <a:p>
            <a:pPr eaLnBrk="1" hangingPunct="1"/>
            <a:r>
              <a:rPr lang="en-US" altLang="en-US" sz="2800" smtClean="0"/>
              <a:t>Electrons are really delocalized – they can move around the entire molecule. ATOMS do not move!</a:t>
            </a:r>
            <a:endParaRPr lang="en-US" altLang="en-US" sz="2800" baseline="30000" smtClean="0">
              <a:solidFill>
                <a:srgbClr val="0000FF"/>
              </a:solidFill>
            </a:endParaRPr>
          </a:p>
        </p:txBody>
      </p:sp>
      <p:sp>
        <p:nvSpPr>
          <p:cNvPr id="17101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171014" name="Object 4"/>
          <p:cNvGraphicFramePr>
            <a:graphicFrameLocks noChangeAspect="1"/>
          </p:cNvGraphicFramePr>
          <p:nvPr/>
        </p:nvGraphicFramePr>
        <p:xfrm>
          <a:off x="838200" y="3886200"/>
          <a:ext cx="7699375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9" name="CS ChemDraw Drawing" r:id="rId4" imgW="7698943" imgH="2174443" progId="ChemDraw.Document.6.0">
                  <p:embed/>
                </p:oleObj>
              </mc:Choice>
              <mc:Fallback>
                <p:oleObj name="CS ChemDraw Drawing" r:id="rId4" imgW="7698943" imgH="2174443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86200"/>
                        <a:ext cx="7699375" cy="217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5" name="Rectangle 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171016" name="Object 6"/>
          <p:cNvGraphicFramePr>
            <a:graphicFrameLocks noChangeAspect="1"/>
          </p:cNvGraphicFramePr>
          <p:nvPr/>
        </p:nvGraphicFramePr>
        <p:xfrm>
          <a:off x="2971800" y="4876800"/>
          <a:ext cx="4095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0" name="Equation" r:id="rId6" imgW="406224" imgH="241195" progId="Equation.BREE4">
                  <p:embed/>
                </p:oleObj>
              </mc:Choice>
              <mc:Fallback>
                <p:oleObj name="Equation" r:id="rId6" imgW="406224" imgH="241195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876800"/>
                        <a:ext cx="409575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7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171018" name="Object 8"/>
          <p:cNvGraphicFramePr>
            <a:graphicFrameLocks noChangeAspect="1"/>
          </p:cNvGraphicFramePr>
          <p:nvPr/>
        </p:nvGraphicFramePr>
        <p:xfrm>
          <a:off x="5715000" y="4876800"/>
          <a:ext cx="4095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1" name="Equation" r:id="rId8" imgW="406224" imgH="241195" progId="Equation.BREE4">
                  <p:embed/>
                </p:oleObj>
              </mc:Choice>
              <mc:Fallback>
                <p:oleObj name="Equation" r:id="rId8" imgW="406224" imgH="241195" progId="Equation.BREE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876800"/>
                        <a:ext cx="409575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2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6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730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FB77E5-DBCC-481E-8D4C-B4E3A27B71A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000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67818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Concept Check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2484438"/>
          </a:xfrm>
        </p:spPr>
        <p:txBody>
          <a:bodyPr/>
          <a:lstStyle/>
          <a:p>
            <a:pPr marL="744538" indent="1588" eaLnBrk="1" hangingPunct="1">
              <a:buFontTx/>
              <a:buNone/>
            </a:pPr>
            <a:r>
              <a:rPr lang="en-US" altLang="en-US" sz="2800" smtClean="0"/>
              <a:t>Draw a Lewis structure for each of the following molecules: </a:t>
            </a:r>
          </a:p>
          <a:p>
            <a:pPr marL="744538" indent="1588" eaLnBrk="1" hangingPunct="1">
              <a:buFontTx/>
              <a:buNone/>
            </a:pPr>
            <a:endParaRPr lang="en-US" altLang="en-US" sz="2800" smtClean="0"/>
          </a:p>
          <a:p>
            <a:pPr marL="744538" indent="1588" eaLnBrk="1" hangingPunct="1">
              <a:buFontTx/>
              <a:buNone/>
            </a:pPr>
            <a:r>
              <a:rPr lang="en-US" altLang="en-US" sz="2800" smtClean="0"/>
              <a:t>	CO			CO</a:t>
            </a:r>
            <a:r>
              <a:rPr lang="en-US" altLang="en-US" sz="2800" baseline="-25000" smtClean="0"/>
              <a:t>2</a:t>
            </a:r>
          </a:p>
          <a:p>
            <a:pPr marL="744538" indent="1588" eaLnBrk="1" hangingPunct="1">
              <a:buFontTx/>
              <a:buNone/>
            </a:pPr>
            <a:r>
              <a:rPr lang="en-US" altLang="en-US" sz="2800" smtClean="0"/>
              <a:t>	CH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OH		OCN</a:t>
            </a:r>
            <a:r>
              <a:rPr lang="en-US" altLang="en-US" sz="2800" baseline="30000" smtClean="0"/>
              <a:t>–</a:t>
            </a:r>
            <a:r>
              <a:rPr lang="en-US" altLang="en-US" sz="2800" smtClean="0"/>
              <a:t>	</a:t>
            </a:r>
            <a:endParaRPr lang="en-US" altLang="en-US" sz="2800" baseline="-25000" smtClean="0"/>
          </a:p>
        </p:txBody>
      </p:sp>
      <p:pic>
        <p:nvPicPr>
          <p:cNvPr id="173062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 autoUpdateAnimBg="0"/>
      <p:bldP spid="274435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751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36A993-B26D-4FD1-89CB-798DC45C4C0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000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VSEPR Model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88595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VSEPR: Valence Shell Electron-Pair Repulsion.</a:t>
            </a:r>
          </a:p>
          <a:p>
            <a:pPr eaLnBrk="1" hangingPunct="1"/>
            <a:r>
              <a:rPr lang="en-US" altLang="en-US" sz="2800" smtClean="0"/>
              <a:t>The structure around a given atom is determined principally by minimizing electron pair repulsions.</a:t>
            </a:r>
          </a:p>
        </p:txBody>
      </p:sp>
      <p:sp>
        <p:nvSpPr>
          <p:cNvPr id="17511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0" grpId="0" autoUpdateAnimBg="0"/>
      <p:bldP spid="288771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771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463F50-80EF-4C48-BFE5-C41CE23B17EF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000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Steps to Apply the VSEPR Model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619625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altLang="en-US" sz="2800" smtClean="0">
                <a:solidFill>
                  <a:srgbClr val="669900"/>
                </a:solidFill>
              </a:rPr>
              <a:t>Draw the Lewis structure for the molecule.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sz="2800" smtClean="0">
                <a:solidFill>
                  <a:srgbClr val="669900"/>
                </a:solidFill>
              </a:rPr>
              <a:t>Count the electron pairs and arrange them in the way that minimizes repulsion (put the pairs as far apart as possible.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sz="2800" smtClean="0">
                <a:solidFill>
                  <a:srgbClr val="669900"/>
                </a:solidFill>
              </a:rPr>
              <a:t>Determine the positions of the atoms from the way electron pairs are shared (how electrons are shared between the central atom and surrounding atoms).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sz="2800" smtClean="0">
                <a:solidFill>
                  <a:srgbClr val="669900"/>
                </a:solidFill>
              </a:rPr>
              <a:t>Determine the name of the molecular structure from positions of the atoms.</a:t>
            </a:r>
          </a:p>
        </p:txBody>
      </p:sp>
      <p:sp>
        <p:nvSpPr>
          <p:cNvPr id="17715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8" grpId="0" autoUpdateAnimBg="0"/>
      <p:bldP spid="290819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792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EEACB0-2C60-4135-A6E7-48D6A81C3BB3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000"/>
          </a:p>
        </p:txBody>
      </p:sp>
      <p:sp>
        <p:nvSpPr>
          <p:cNvPr id="179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VSEPR</a:t>
            </a:r>
          </a:p>
        </p:txBody>
      </p:sp>
      <p:sp>
        <p:nvSpPr>
          <p:cNvPr id="179205" name="Rectangle 3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79207" r:id="rId2" imgW="0" imgH="0"/>
        </mc:Choice>
        <mc:Fallback>
          <p:control r:id="rId2" imgW="0" imgH="0">
            <p:pic>
              <p:nvPicPr>
                <p:cNvPr id="179206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1981200"/>
                  <a:ext cx="6399213" cy="403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98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D6AD55-5E6B-4A52-9CBE-EE5FBDA002F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00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Polar Covalent Bond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88595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Unequal sharing of electrons between atoms in a molecule.</a:t>
            </a:r>
          </a:p>
          <a:p>
            <a:pPr eaLnBrk="1" hangingPunct="1"/>
            <a:r>
              <a:rPr lang="en-US" altLang="en-US" sz="2800" smtClean="0"/>
              <a:t>Results in a charge separation in the bond (partial positive and partial negative charge).</a:t>
            </a:r>
          </a:p>
        </p:txBody>
      </p:sp>
      <p:sp>
        <p:nvSpPr>
          <p:cNvPr id="79878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9879" name="Rectangle 5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9880" name="Rectangle 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812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6F5507-C96E-43E4-9207-F599E3CFB11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000"/>
          </a:p>
        </p:txBody>
      </p:sp>
      <p:sp>
        <p:nvSpPr>
          <p:cNvPr id="181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VSEPR: Two Electron Pairs</a:t>
            </a:r>
          </a:p>
        </p:txBody>
      </p:sp>
      <p:sp>
        <p:nvSpPr>
          <p:cNvPr id="181253" name="Rectangle 3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81255" r:id="rId2" imgW="0" imgH="0"/>
        </mc:Choice>
        <mc:Fallback>
          <p:control r:id="rId2" imgW="0" imgH="0">
            <p:pic>
              <p:nvPicPr>
                <p:cNvPr id="18125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2057400"/>
                  <a:ext cx="6399213" cy="403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832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7CD929-0DA7-4C11-904C-0A2C39F8138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000"/>
          </a:p>
        </p:txBody>
      </p:sp>
      <p:sp>
        <p:nvSpPr>
          <p:cNvPr id="183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VSEPR: Three Electron Pairs</a:t>
            </a:r>
          </a:p>
        </p:txBody>
      </p:sp>
      <p:sp>
        <p:nvSpPr>
          <p:cNvPr id="183301" name="Rectangle 3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83303" r:id="rId2" imgW="0" imgH="0"/>
        </mc:Choice>
        <mc:Fallback>
          <p:control r:id="rId2" imgW="0" imgH="0">
            <p:pic>
              <p:nvPicPr>
                <p:cNvPr id="18330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1981200"/>
                  <a:ext cx="6399213" cy="403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853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743E0B-BF96-4483-A2AB-9A06139B707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000"/>
          </a:p>
        </p:txBody>
      </p:sp>
      <p:sp>
        <p:nvSpPr>
          <p:cNvPr id="185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VSEPR: Four Electron Pairs</a:t>
            </a:r>
          </a:p>
        </p:txBody>
      </p:sp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85351" r:id="rId2" imgW="0" imgH="0"/>
        </mc:Choice>
        <mc:Fallback>
          <p:control r:id="rId2" imgW="0" imgH="0">
            <p:pic>
              <p:nvPicPr>
                <p:cNvPr id="18535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1981200"/>
                  <a:ext cx="6399213" cy="403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873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C19FAD-4A66-499E-B09A-4629AB59683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000"/>
          </a:p>
        </p:txBody>
      </p:sp>
      <p:sp>
        <p:nvSpPr>
          <p:cNvPr id="187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VSEPR: Iodine Pentafluoride</a:t>
            </a:r>
          </a:p>
        </p:txBody>
      </p:sp>
      <p:sp>
        <p:nvSpPr>
          <p:cNvPr id="187397" name="Rectangle 3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87399" r:id="rId2" imgW="0" imgH="0"/>
        </mc:Choice>
        <mc:Fallback>
          <p:control r:id="rId2" imgW="0" imgH="0">
            <p:pic>
              <p:nvPicPr>
                <p:cNvPr id="187398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1905000"/>
                  <a:ext cx="6399213" cy="403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894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528BF-50DB-4E2E-847F-6D4CEFC7B8EE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00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smtClean="0"/>
              <a:t>Arrangements of Electron Pairs Around an Atom Yielding Minimum Repulsion</a:t>
            </a:r>
          </a:p>
        </p:txBody>
      </p:sp>
      <p:sp>
        <p:nvSpPr>
          <p:cNvPr id="189445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894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248400" cy="4133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914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E5536-1070-45D5-85A3-85CD78A8E8C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000"/>
          </a:p>
        </p:txBody>
      </p:sp>
      <p:sp>
        <p:nvSpPr>
          <p:cNvPr id="191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smtClean="0"/>
              <a:t>Arrangements of Electron Pairs Around an Atom Yielding Minimum Repulsion</a:t>
            </a:r>
          </a:p>
        </p:txBody>
      </p:sp>
      <p:sp>
        <p:nvSpPr>
          <p:cNvPr id="191493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914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8077200" cy="3581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935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34D6EA-F131-4A5B-A5AF-E518E806670A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000"/>
          </a:p>
        </p:txBody>
      </p:sp>
      <p:sp>
        <p:nvSpPr>
          <p:cNvPr id="1935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4419600" cy="2057400"/>
          </a:xfrm>
        </p:spPr>
        <p:txBody>
          <a:bodyPr/>
          <a:lstStyle/>
          <a:p>
            <a:pPr eaLnBrk="1" hangingPunct="1"/>
            <a:r>
              <a:rPr lang="en-US" altLang="en-US" smtClean="0"/>
              <a:t>Structures of Molecules That Have Four Electron Pairs Around the Central Atom</a:t>
            </a:r>
          </a:p>
        </p:txBody>
      </p:sp>
      <p:sp>
        <p:nvSpPr>
          <p:cNvPr id="193541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935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257550" cy="5343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955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627C76-FB1E-40BA-9A68-FF748EE9455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000"/>
          </a:p>
        </p:txBody>
      </p:sp>
      <p:sp>
        <p:nvSpPr>
          <p:cNvPr id="1955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3810000" cy="2286000"/>
          </a:xfrm>
        </p:spPr>
        <p:txBody>
          <a:bodyPr/>
          <a:lstStyle/>
          <a:p>
            <a:pPr eaLnBrk="1" hangingPunct="1"/>
            <a:r>
              <a:rPr lang="en-US" altLang="en-US" smtClean="0"/>
              <a:t>Structures of Molecules with Five Electron Pairs Around the Central Atom</a:t>
            </a:r>
          </a:p>
        </p:txBody>
      </p:sp>
      <p:sp>
        <p:nvSpPr>
          <p:cNvPr id="195589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955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1066800"/>
            <a:ext cx="2462212" cy="5419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52400" y="2286000"/>
            <a:ext cx="4648200" cy="160972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Predict the geometry of the molecule from the electrostatic repulsions between the electron (bonding and nonbonding) pairs.</a:t>
            </a:r>
          </a:p>
        </p:txBody>
      </p:sp>
      <p:sp>
        <p:nvSpPr>
          <p:cNvPr id="197635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5105400" cy="685800"/>
          </a:xfrm>
          <a:noFill/>
        </p:spPr>
        <p:txBody>
          <a:bodyPr/>
          <a:lstStyle/>
          <a:p>
            <a:r>
              <a:rPr lang="en-US" altLang="en-US" sz="2800" b="1" i="1" smtClean="0">
                <a:solidFill>
                  <a:schemeClr val="tx1"/>
                </a:solidFill>
                <a:latin typeface="Arial" panose="020B0604020202020204" pitchFamily="34" charset="0"/>
              </a:rPr>
              <a:t>Valence shell electron pair repulsion</a:t>
            </a:r>
            <a:r>
              <a:rPr lang="en-US" altLang="en-US" sz="2800" smtClean="0">
                <a:solidFill>
                  <a:schemeClr val="tx1"/>
                </a:solidFill>
                <a:latin typeface="Arial" panose="020B0604020202020204" pitchFamily="34" charset="0"/>
              </a:rPr>
              <a:t> (VSEPR) model:</a:t>
            </a:r>
          </a:p>
        </p:txBody>
      </p:sp>
      <p:pic>
        <p:nvPicPr>
          <p:cNvPr id="197636" name="Picture 7" descr="vseprtabl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7" name="Text Box 8"/>
          <p:cNvSpPr txBox="1">
            <a:spLocks noChangeArrowheads="1"/>
          </p:cNvSpPr>
          <p:nvPr/>
        </p:nvSpPr>
        <p:spPr bwMode="auto">
          <a:xfrm>
            <a:off x="1066800" y="4953000"/>
            <a:ext cx="2438400" cy="11874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This chart is NOT provided on the AP exam!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986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D8CDDD-2BE7-4AE0-9926-37C8CCCC8EF6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000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1628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Concept Check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4311650"/>
          </a:xfrm>
        </p:spPr>
        <p:txBody>
          <a:bodyPr/>
          <a:lstStyle/>
          <a:p>
            <a:pPr marL="744538" indent="1588" eaLnBrk="1" hangingPunct="1">
              <a:buFontTx/>
              <a:buNone/>
            </a:pPr>
            <a:r>
              <a:rPr lang="en-US" altLang="en-US" sz="2800" smtClean="0"/>
              <a:t>Determine the </a:t>
            </a:r>
            <a:r>
              <a:rPr lang="en-US" altLang="en-US" sz="2800" smtClean="0">
                <a:solidFill>
                  <a:srgbClr val="0000FF"/>
                </a:solidFill>
              </a:rPr>
              <a:t>shape</a:t>
            </a:r>
            <a:r>
              <a:rPr lang="en-US" altLang="en-US" sz="2800" smtClean="0"/>
              <a:t> for each of the following molecules, and include </a:t>
            </a:r>
            <a:r>
              <a:rPr lang="en-US" altLang="en-US" sz="2800" smtClean="0">
                <a:solidFill>
                  <a:srgbClr val="0000FF"/>
                </a:solidFill>
              </a:rPr>
              <a:t>bond angles</a:t>
            </a:r>
            <a:r>
              <a:rPr lang="en-US" altLang="en-US" sz="2800" smtClean="0"/>
              <a:t>:</a:t>
            </a:r>
          </a:p>
          <a:p>
            <a:pPr marL="744538" indent="1588" eaLnBrk="1" hangingPunct="1">
              <a:buFontTx/>
              <a:buNone/>
            </a:pPr>
            <a:endParaRPr lang="en-US" altLang="en-US" sz="2800" smtClean="0"/>
          </a:p>
          <a:p>
            <a:pPr marL="744538" indent="1588" eaLnBrk="1" hangingPunct="1">
              <a:buFontTx/>
              <a:buNone/>
            </a:pPr>
            <a:r>
              <a:rPr lang="en-US" altLang="en-US" sz="2800" smtClean="0"/>
              <a:t>	HCN       </a:t>
            </a:r>
          </a:p>
          <a:p>
            <a:pPr marL="744538" indent="1588" eaLnBrk="1" hangingPunct="1">
              <a:buFontTx/>
              <a:buNone/>
            </a:pPr>
            <a:r>
              <a:rPr lang="en-US" altLang="en-US" sz="2800" smtClean="0"/>
              <a:t>	PH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       </a:t>
            </a:r>
          </a:p>
          <a:p>
            <a:pPr marL="744538" indent="1588" eaLnBrk="1" hangingPunct="1">
              <a:buFontTx/>
              <a:buNone/>
            </a:pPr>
            <a:r>
              <a:rPr lang="en-US" altLang="en-US" sz="2800" smtClean="0"/>
              <a:t>	SF</a:t>
            </a:r>
            <a:r>
              <a:rPr lang="en-US" altLang="en-US" sz="2800" baseline="-25000" smtClean="0"/>
              <a:t>4</a:t>
            </a:r>
            <a:r>
              <a:rPr lang="en-US" altLang="en-US" sz="2800" smtClean="0"/>
              <a:t>      </a:t>
            </a:r>
          </a:p>
          <a:p>
            <a:pPr marL="744538" indent="1588" eaLnBrk="1" hangingPunct="1">
              <a:buFontTx/>
              <a:buNone/>
            </a:pPr>
            <a:r>
              <a:rPr lang="en-US" altLang="en-US" smtClean="0"/>
              <a:t>			</a:t>
            </a:r>
            <a:r>
              <a:rPr lang="en-US" altLang="en-US" smtClean="0">
                <a:solidFill>
                  <a:srgbClr val="009900"/>
                </a:solidFill>
              </a:rPr>
              <a:t>HCN – linear, 180</a:t>
            </a:r>
            <a:r>
              <a:rPr lang="en-US" altLang="en-US" baseline="30000" smtClean="0">
                <a:solidFill>
                  <a:srgbClr val="009900"/>
                </a:solidFill>
              </a:rPr>
              <a:t>o</a:t>
            </a:r>
          </a:p>
          <a:p>
            <a:pPr marL="744538" indent="1588" eaLnBrk="1" hangingPunct="1">
              <a:buFontTx/>
              <a:buNone/>
            </a:pPr>
            <a:r>
              <a:rPr lang="en-US" altLang="en-US" smtClean="0">
                <a:solidFill>
                  <a:srgbClr val="009900"/>
                </a:solidFill>
              </a:rPr>
              <a:t>			PH</a:t>
            </a:r>
            <a:r>
              <a:rPr lang="en-US" altLang="en-US" baseline="-25000" smtClean="0">
                <a:solidFill>
                  <a:srgbClr val="009900"/>
                </a:solidFill>
              </a:rPr>
              <a:t>3</a:t>
            </a:r>
            <a:r>
              <a:rPr lang="en-US" altLang="en-US" smtClean="0">
                <a:solidFill>
                  <a:srgbClr val="009900"/>
                </a:solidFill>
              </a:rPr>
              <a:t> – trigonal pyramid, 109.5</a:t>
            </a:r>
            <a:r>
              <a:rPr lang="en-US" altLang="en-US" baseline="30000" smtClean="0">
                <a:solidFill>
                  <a:srgbClr val="009900"/>
                </a:solidFill>
              </a:rPr>
              <a:t>o </a:t>
            </a:r>
            <a:r>
              <a:rPr lang="en-US" altLang="en-US" smtClean="0">
                <a:solidFill>
                  <a:srgbClr val="009900"/>
                </a:solidFill>
              </a:rPr>
              <a:t>(107</a:t>
            </a:r>
            <a:r>
              <a:rPr lang="en-US" altLang="en-US" baseline="30000" smtClean="0">
                <a:solidFill>
                  <a:srgbClr val="009900"/>
                </a:solidFill>
              </a:rPr>
              <a:t>o</a:t>
            </a:r>
            <a:r>
              <a:rPr lang="en-US" altLang="en-US" smtClean="0">
                <a:solidFill>
                  <a:srgbClr val="009900"/>
                </a:solidFill>
              </a:rPr>
              <a:t>)</a:t>
            </a:r>
            <a:endParaRPr lang="en-US" altLang="en-US" baseline="30000" smtClean="0">
              <a:solidFill>
                <a:srgbClr val="009900"/>
              </a:solidFill>
            </a:endParaRPr>
          </a:p>
          <a:p>
            <a:pPr marL="744538" indent="1588" eaLnBrk="1" hangingPunct="1">
              <a:buFontTx/>
              <a:buNone/>
            </a:pPr>
            <a:r>
              <a:rPr lang="en-US" altLang="en-US" smtClean="0">
                <a:solidFill>
                  <a:srgbClr val="009900"/>
                </a:solidFill>
              </a:rPr>
              <a:t>			SF</a:t>
            </a:r>
            <a:r>
              <a:rPr lang="en-US" altLang="en-US" baseline="-25000" smtClean="0">
                <a:solidFill>
                  <a:srgbClr val="009900"/>
                </a:solidFill>
              </a:rPr>
              <a:t>4</a:t>
            </a:r>
            <a:r>
              <a:rPr lang="en-US" altLang="en-US" smtClean="0">
                <a:solidFill>
                  <a:srgbClr val="009900"/>
                </a:solidFill>
              </a:rPr>
              <a:t> – see saw, 90</a:t>
            </a:r>
            <a:r>
              <a:rPr lang="en-US" altLang="en-US" baseline="30000" smtClean="0">
                <a:solidFill>
                  <a:srgbClr val="009900"/>
                </a:solidFill>
              </a:rPr>
              <a:t>o</a:t>
            </a:r>
            <a:r>
              <a:rPr lang="en-US" altLang="en-US" smtClean="0">
                <a:solidFill>
                  <a:srgbClr val="009900"/>
                </a:solidFill>
              </a:rPr>
              <a:t>, 120</a:t>
            </a:r>
            <a:r>
              <a:rPr lang="en-US" altLang="en-US" baseline="30000" smtClean="0">
                <a:solidFill>
                  <a:srgbClr val="009900"/>
                </a:solidFill>
              </a:rPr>
              <a:t>o</a:t>
            </a:r>
            <a:endParaRPr lang="en-US" altLang="en-US" sz="2800" smtClean="0"/>
          </a:p>
        </p:txBody>
      </p:sp>
      <p:pic>
        <p:nvPicPr>
          <p:cNvPr id="198662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0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0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0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6" grpId="0" autoUpdateAnimBg="0"/>
      <p:bldP spid="30310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19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6C5F91-BB3F-42D3-85FF-1C6DE39C509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00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Polar Molecules</a:t>
            </a:r>
          </a:p>
        </p:txBody>
      </p:sp>
      <p:sp>
        <p:nvSpPr>
          <p:cNvPr id="81925" name="Rectangle 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8192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81927" name="Rectangle 5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1929" r:id="rId2" imgW="0" imgH="0"/>
        </mc:Choice>
        <mc:Fallback>
          <p:control r:id="rId2" imgW="0" imgH="0">
            <p:pic>
              <p:nvPicPr>
                <p:cNvPr id="81928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2057400"/>
                  <a:ext cx="6399213" cy="403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007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24069E-6B85-465E-8D64-C01C3DD99B78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70</a:t>
            </a:fld>
            <a:endParaRPr lang="en-US" altLang="en-US" sz="1000"/>
          </a:p>
        </p:txBody>
      </p:sp>
      <p:sp>
        <p:nvSpPr>
          <p:cNvPr id="20070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69342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Concept Check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3706813"/>
          </a:xfrm>
        </p:spPr>
        <p:txBody>
          <a:bodyPr/>
          <a:lstStyle/>
          <a:p>
            <a:pPr marL="744538" indent="1588" eaLnBrk="1" hangingPunct="1">
              <a:buFontTx/>
              <a:buNone/>
            </a:pPr>
            <a:r>
              <a:rPr lang="en-US" altLang="en-US" sz="2800" smtClean="0"/>
              <a:t>Determine the </a:t>
            </a:r>
            <a:r>
              <a:rPr lang="en-US" altLang="en-US" sz="2800" smtClean="0">
                <a:solidFill>
                  <a:srgbClr val="0000FF"/>
                </a:solidFill>
              </a:rPr>
              <a:t>shape</a:t>
            </a:r>
            <a:r>
              <a:rPr lang="en-US" altLang="en-US" sz="2800" smtClean="0"/>
              <a:t> for each of the following molecules, and include </a:t>
            </a:r>
            <a:r>
              <a:rPr lang="en-US" altLang="en-US" sz="2800" smtClean="0">
                <a:solidFill>
                  <a:srgbClr val="0000FF"/>
                </a:solidFill>
              </a:rPr>
              <a:t>bond angles</a:t>
            </a:r>
            <a:r>
              <a:rPr lang="en-US" altLang="en-US" sz="2800" smtClean="0"/>
              <a:t>:</a:t>
            </a:r>
          </a:p>
          <a:p>
            <a:pPr marL="744538" indent="1588" eaLnBrk="1" hangingPunct="1">
              <a:buFontTx/>
              <a:buNone/>
            </a:pPr>
            <a:endParaRPr lang="en-US" altLang="en-US" sz="2800" smtClean="0"/>
          </a:p>
          <a:p>
            <a:pPr marL="744538" indent="1588" eaLnBrk="1" hangingPunct="1">
              <a:buFontTx/>
              <a:buNone/>
            </a:pPr>
            <a:r>
              <a:rPr lang="en-US" altLang="en-US" sz="2800" smtClean="0"/>
              <a:t>	O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       </a:t>
            </a:r>
          </a:p>
          <a:p>
            <a:pPr marL="744538" indent="1588" eaLnBrk="1" hangingPunct="1">
              <a:buFontTx/>
              <a:buNone/>
            </a:pPr>
            <a:r>
              <a:rPr lang="en-US" altLang="en-US" sz="2800" smtClean="0"/>
              <a:t>	KrF</a:t>
            </a:r>
            <a:r>
              <a:rPr lang="en-US" altLang="en-US" sz="2800" baseline="-25000" smtClean="0"/>
              <a:t>4</a:t>
            </a:r>
          </a:p>
          <a:p>
            <a:pPr marL="744538" indent="1588" eaLnBrk="1" hangingPunct="1">
              <a:buFontTx/>
              <a:buNone/>
            </a:pPr>
            <a:r>
              <a:rPr lang="en-US" altLang="en-US" smtClean="0"/>
              <a:t>			</a:t>
            </a:r>
            <a:r>
              <a:rPr lang="en-US" altLang="en-US" smtClean="0">
                <a:solidFill>
                  <a:srgbClr val="009900"/>
                </a:solidFill>
              </a:rPr>
              <a:t>O</a:t>
            </a:r>
            <a:r>
              <a:rPr lang="en-US" altLang="en-US" baseline="-25000" smtClean="0">
                <a:solidFill>
                  <a:srgbClr val="009900"/>
                </a:solidFill>
              </a:rPr>
              <a:t>3</a:t>
            </a:r>
            <a:r>
              <a:rPr lang="en-US" altLang="en-US" smtClean="0">
                <a:solidFill>
                  <a:srgbClr val="009900"/>
                </a:solidFill>
              </a:rPr>
              <a:t> – bent, 120</a:t>
            </a:r>
            <a:r>
              <a:rPr lang="en-US" altLang="en-US" baseline="30000" smtClean="0">
                <a:solidFill>
                  <a:srgbClr val="009900"/>
                </a:solidFill>
              </a:rPr>
              <a:t>o</a:t>
            </a:r>
          </a:p>
          <a:p>
            <a:pPr marL="744538" indent="1588" eaLnBrk="1" hangingPunct="1">
              <a:buFontTx/>
              <a:buNone/>
            </a:pPr>
            <a:r>
              <a:rPr lang="en-US" altLang="en-US" smtClean="0">
                <a:solidFill>
                  <a:srgbClr val="009900"/>
                </a:solidFill>
              </a:rPr>
              <a:t>			KrF</a:t>
            </a:r>
            <a:r>
              <a:rPr lang="en-US" altLang="en-US" baseline="-25000" smtClean="0">
                <a:solidFill>
                  <a:srgbClr val="009900"/>
                </a:solidFill>
              </a:rPr>
              <a:t>4</a:t>
            </a:r>
            <a:r>
              <a:rPr lang="en-US" altLang="en-US" smtClean="0">
                <a:solidFill>
                  <a:srgbClr val="009900"/>
                </a:solidFill>
              </a:rPr>
              <a:t> – square planar, 90</a:t>
            </a:r>
            <a:r>
              <a:rPr lang="en-US" altLang="en-US" baseline="30000" smtClean="0">
                <a:solidFill>
                  <a:srgbClr val="009900"/>
                </a:solidFill>
              </a:rPr>
              <a:t>o</a:t>
            </a:r>
            <a:r>
              <a:rPr lang="en-US" altLang="en-US" smtClean="0">
                <a:solidFill>
                  <a:srgbClr val="009900"/>
                </a:solidFill>
              </a:rPr>
              <a:t>, 180</a:t>
            </a:r>
            <a:r>
              <a:rPr lang="en-US" altLang="en-US" baseline="30000" smtClean="0">
                <a:solidFill>
                  <a:srgbClr val="009900"/>
                </a:solidFill>
              </a:rPr>
              <a:t>o</a:t>
            </a:r>
          </a:p>
          <a:p>
            <a:pPr marL="744538" indent="1588" eaLnBrk="1" hangingPunct="1">
              <a:buFontTx/>
              <a:buNone/>
            </a:pPr>
            <a:endParaRPr lang="en-US" altLang="en-US" sz="2800" baseline="-25000" smtClean="0">
              <a:solidFill>
                <a:srgbClr val="009900"/>
              </a:solidFill>
            </a:endParaRPr>
          </a:p>
        </p:txBody>
      </p:sp>
      <p:pic>
        <p:nvPicPr>
          <p:cNvPr id="200710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39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C116A5-299E-47EA-A487-2F9EBCFC4D0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000"/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Pauling Electronegativity Values</a:t>
            </a:r>
          </a:p>
        </p:txBody>
      </p:sp>
      <p:sp>
        <p:nvSpPr>
          <p:cNvPr id="83973" name="Rectangle 3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83974" name="Picture 4" descr="ch08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8077200" cy="329565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60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02E534-0E18-4834-8F60-22FFA7B9247F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000"/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smtClean="0"/>
              <a:t>The Relationship Between Electronegativity and Bond Type</a:t>
            </a:r>
          </a:p>
        </p:txBody>
      </p:sp>
      <p:pic>
        <p:nvPicPr>
          <p:cNvPr id="86021" name="Picture 3" descr="table_08_01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153400" cy="3970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ion 8.1">
  <a:themeElements>
    <a:clrScheme name="Section 8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8.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8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Section 8.10">
  <a:themeElements>
    <a:clrScheme name="Section 8.1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8.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8.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ection 8.11">
  <a:themeElements>
    <a:clrScheme name="Section 8.1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8.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8.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Section 8.12">
  <a:themeElements>
    <a:clrScheme name="Section 8.1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8.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8.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Section 8.13">
  <a:themeElements>
    <a:clrScheme name="Section 8.1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8.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8.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1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1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1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1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1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1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OC">
  <a:themeElements>
    <a:clrScheme name="TOC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TO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TO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General">
  <a:themeElements>
    <a:clrScheme name="General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Gener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A50021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A50021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A50021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A50021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ction 8.2">
  <a:themeElements>
    <a:clrScheme name="Section 8.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8.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8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Zumdahl">
  <a:themeElements>
    <a:clrScheme name="Zumdah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umda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umdah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umdah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umdah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umdah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umdah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umdah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mdah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mdah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mdah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mdah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mdah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mdah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Zumdahl">
  <a:themeElements>
    <a:clrScheme name="Zumdah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umda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umdah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umdah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umdah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umdah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umdah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umdah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mdah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mdah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mdah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mdah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mdah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umdah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8.3">
  <a:themeElements>
    <a:clrScheme name="Section 8.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8.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8.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ection 8.4">
  <a:themeElements>
    <a:clrScheme name="Section 8.4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8.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8.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ection 8.5">
  <a:themeElements>
    <a:clrScheme name="Section 8.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8.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8.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ection 8.6">
  <a:themeElements>
    <a:clrScheme name="Section 8.6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8.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8.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ection 8.7">
  <a:themeElements>
    <a:clrScheme name="Section 8.7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8.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8.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ection 8.8">
  <a:themeElements>
    <a:clrScheme name="Section 8.8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8.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8.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Section 8.9">
  <a:themeElements>
    <a:clrScheme name="Section 8.9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8.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8.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8.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8.9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2555</Words>
  <Application>Microsoft Office PowerPoint</Application>
  <PresentationFormat>On-screen Show (4:3)</PresentationFormat>
  <Paragraphs>530</Paragraphs>
  <Slides>70</Slides>
  <Notes>58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70</vt:i4>
      </vt:variant>
    </vt:vector>
  </HeadingPairs>
  <TitlesOfParts>
    <vt:vector size="102" baseType="lpstr">
      <vt:lpstr>Times</vt:lpstr>
      <vt:lpstr>Arial</vt:lpstr>
      <vt:lpstr>Times New Roman</vt:lpstr>
      <vt:lpstr>Arial Unicode MS</vt:lpstr>
      <vt:lpstr>Wingdings</vt:lpstr>
      <vt:lpstr>Symbol</vt:lpstr>
      <vt:lpstr>Comic Sans MS</vt:lpstr>
      <vt:lpstr>Section 8.1</vt:lpstr>
      <vt:lpstr>Section 8.2</vt:lpstr>
      <vt:lpstr>Section 8.3</vt:lpstr>
      <vt:lpstr>Section 8.4</vt:lpstr>
      <vt:lpstr>Section 8.5</vt:lpstr>
      <vt:lpstr>Section 8.6</vt:lpstr>
      <vt:lpstr>Section 8.7</vt:lpstr>
      <vt:lpstr>Section 8.8</vt:lpstr>
      <vt:lpstr>Section 8.9</vt:lpstr>
      <vt:lpstr>Section 8.10</vt:lpstr>
      <vt:lpstr>Section 8.11</vt:lpstr>
      <vt:lpstr>Section 8.12</vt:lpstr>
      <vt:lpstr>Section 8.13</vt:lpstr>
      <vt:lpstr>TOC</vt:lpstr>
      <vt:lpstr>General</vt:lpstr>
      <vt:lpstr>Default Design</vt:lpstr>
      <vt:lpstr>2_Default Design</vt:lpstr>
      <vt:lpstr>4_Default Design</vt:lpstr>
      <vt:lpstr>5_Default Design</vt:lpstr>
      <vt:lpstr>Zumdahl</vt:lpstr>
      <vt:lpstr>1_Zumdahl</vt:lpstr>
      <vt:lpstr>Microsoft Clip Gallery</vt:lpstr>
      <vt:lpstr>Brownstone Equation Editor 5.0 Equation</vt:lpstr>
      <vt:lpstr>Adobe Photoshop Image</vt:lpstr>
      <vt:lpstr>CS ChemDraw Drawing</vt:lpstr>
      <vt:lpstr>Chapter 8</vt:lpstr>
      <vt:lpstr>PowerPoint Presentation</vt:lpstr>
      <vt:lpstr>A Chemical Bond</vt:lpstr>
      <vt:lpstr>The Interaction of Two Hydrogen Atoms</vt:lpstr>
      <vt:lpstr>Key Ideas in Bonding</vt:lpstr>
      <vt:lpstr>Polar Covalent Bond</vt:lpstr>
      <vt:lpstr>Polar Molecules</vt:lpstr>
      <vt:lpstr>The Pauling Electronegativity Values</vt:lpstr>
      <vt:lpstr>The Relationship Between Electronegativity and Bond Type</vt:lpstr>
      <vt:lpstr>Exercise</vt:lpstr>
      <vt:lpstr>Dipole Moment</vt:lpstr>
      <vt:lpstr>Dipole Moment</vt:lpstr>
      <vt:lpstr>No Net Dipole Moment (Dipoles Cancel)</vt:lpstr>
      <vt:lpstr>PowerPoint Presentation</vt:lpstr>
      <vt:lpstr>Electron Configurations in Stable Compounds</vt:lpstr>
      <vt:lpstr>Lattice Energy</vt:lpstr>
      <vt:lpstr>Born-Haber Cycle for NaCl</vt:lpstr>
      <vt:lpstr>Formation of an Ionic Solid</vt:lpstr>
      <vt:lpstr>Formation of an Ionic Solid (continued)</vt:lpstr>
      <vt:lpstr>PowerPoint Presentation</vt:lpstr>
      <vt:lpstr>Comparing Energy Changes</vt:lpstr>
      <vt:lpstr>Bond Energies</vt:lpstr>
      <vt:lpstr>Bond Energies</vt:lpstr>
      <vt:lpstr>Average Bond Energies</vt:lpstr>
      <vt:lpstr>PowerPoint Presentation</vt:lpstr>
      <vt:lpstr>Bond Lengths for Selected Bonds</vt:lpstr>
      <vt:lpstr>PowerPoint Presentation</vt:lpstr>
      <vt:lpstr>PowerPoint Presentation</vt:lpstr>
      <vt:lpstr>Exercise</vt:lpstr>
      <vt:lpstr>Models</vt:lpstr>
      <vt:lpstr>Fundamental Properties of Models</vt:lpstr>
      <vt:lpstr>Localized Electron Model</vt:lpstr>
      <vt:lpstr>Localized Electron Model</vt:lpstr>
      <vt:lpstr>Localized Electron Model</vt:lpstr>
      <vt:lpstr>Lewis Structure</vt:lpstr>
      <vt:lpstr>Duet Rule</vt:lpstr>
      <vt:lpstr>Octet Rule</vt:lpstr>
      <vt:lpstr>Steps for Writing Lewis Structures</vt:lpstr>
      <vt:lpstr>Steps for Writing Lewis Structures</vt:lpstr>
      <vt:lpstr>Steps for Writing Lewis Structures</vt:lpstr>
      <vt:lpstr>Steps for Writing Lewis Structures</vt:lpstr>
      <vt:lpstr>Concept Check</vt:lpstr>
      <vt:lpstr>PowerPoint Presentation</vt:lpstr>
      <vt:lpstr>PowerPoint Presentation</vt:lpstr>
      <vt:lpstr>Violations of the Octet Rule</vt:lpstr>
      <vt:lpstr>Concept Check</vt:lpstr>
      <vt:lpstr>Let’s Review</vt:lpstr>
      <vt:lpstr>Let’s Review</vt:lpstr>
      <vt:lpstr>Formal Charge</vt:lpstr>
      <vt:lpstr>Concept Check</vt:lpstr>
      <vt:lpstr>Rules Governing Formal Charge</vt:lpstr>
      <vt:lpstr>Rules Governing Formal Charge</vt:lpstr>
      <vt:lpstr>Concept Check</vt:lpstr>
      <vt:lpstr>PowerPoint Presentation</vt:lpstr>
      <vt:lpstr>PowerPoint Presentation</vt:lpstr>
      <vt:lpstr>Concept Check</vt:lpstr>
      <vt:lpstr>VSEPR Model</vt:lpstr>
      <vt:lpstr>Steps to Apply the VSEPR Model</vt:lpstr>
      <vt:lpstr>VSEPR</vt:lpstr>
      <vt:lpstr>VSEPR: Two Electron Pairs</vt:lpstr>
      <vt:lpstr>VSEPR: Three Electron Pairs</vt:lpstr>
      <vt:lpstr>VSEPR: Four Electron Pairs</vt:lpstr>
      <vt:lpstr>VSEPR: Iodine Pentafluoride</vt:lpstr>
      <vt:lpstr>Arrangements of Electron Pairs Around an Atom Yielding Minimum Repulsion</vt:lpstr>
      <vt:lpstr>Arrangements of Electron Pairs Around an Atom Yielding Minimum Repulsion</vt:lpstr>
      <vt:lpstr>Structures of Molecules That Have Four Electron Pairs Around the Central Atom</vt:lpstr>
      <vt:lpstr>Structures of Molecules with Five Electron Pairs Around the Central Atom</vt:lpstr>
      <vt:lpstr>Valence shell electron pair repulsion (VSEPR) model:</vt:lpstr>
      <vt:lpstr>Concept Check</vt:lpstr>
      <vt:lpstr>Concept Check</vt:lpstr>
    </vt:vector>
  </TitlesOfParts>
  <Company>뿿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McDougal Littell</dc:creator>
  <cp:lastModifiedBy>Rapp, Delbert N</cp:lastModifiedBy>
  <cp:revision>195</cp:revision>
  <dcterms:created xsi:type="dcterms:W3CDTF">2006-07-31T17:58:07Z</dcterms:created>
  <dcterms:modified xsi:type="dcterms:W3CDTF">2018-08-23T16:33:56Z</dcterms:modified>
</cp:coreProperties>
</file>